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GB"/>
          </a:p>
        </p:txBody>
      </p:sp>
      <p:sp>
        <p:nvSpPr>
          <p:cNvPr id="4" name="Espace réservé de la date 3"/>
          <p:cNvSpPr>
            <a:spLocks noGrp="1"/>
          </p:cNvSpPr>
          <p:nvPr>
            <p:ph type="dt" sz="half" idx="10"/>
          </p:nvPr>
        </p:nvSpPr>
        <p:spPr/>
        <p:txBody>
          <a:bodyPr/>
          <a:lstStyle/>
          <a:p>
            <a:fld id="{B534B9B9-4A16-4371-83A2-1C5E9BBA0BFC}" type="datetimeFigureOut">
              <a:rPr lang="en-GB" smtClean="0"/>
              <a:t>22/12/2018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AA15CF70-60CE-4C7F-8282-CDB643E8F0D0}" type="slidenum">
              <a:rPr lang="en-GB" smtClean="0"/>
              <a:t>‹N°›</a:t>
            </a:fld>
            <a:endParaRPr lang="en-GB"/>
          </a:p>
        </p:txBody>
      </p:sp>
    </p:spTree>
    <p:extLst>
      <p:ext uri="{BB962C8B-B14F-4D97-AF65-F5344CB8AC3E}">
        <p14:creationId xmlns:p14="http://schemas.microsoft.com/office/powerpoint/2010/main" val="127462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B534B9B9-4A16-4371-83A2-1C5E9BBA0BFC}" type="datetimeFigureOut">
              <a:rPr lang="en-GB" smtClean="0"/>
              <a:t>22/12/2018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AA15CF70-60CE-4C7F-8282-CDB643E8F0D0}" type="slidenum">
              <a:rPr lang="en-GB" smtClean="0"/>
              <a:t>‹N°›</a:t>
            </a:fld>
            <a:endParaRPr lang="en-GB"/>
          </a:p>
        </p:txBody>
      </p:sp>
    </p:spTree>
    <p:extLst>
      <p:ext uri="{BB962C8B-B14F-4D97-AF65-F5344CB8AC3E}">
        <p14:creationId xmlns:p14="http://schemas.microsoft.com/office/powerpoint/2010/main" val="105231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B534B9B9-4A16-4371-83A2-1C5E9BBA0BFC}" type="datetimeFigureOut">
              <a:rPr lang="en-GB" smtClean="0"/>
              <a:t>22/12/2018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AA15CF70-60CE-4C7F-8282-CDB643E8F0D0}" type="slidenum">
              <a:rPr lang="en-GB" smtClean="0"/>
              <a:t>‹N°›</a:t>
            </a:fld>
            <a:endParaRPr lang="en-GB"/>
          </a:p>
        </p:txBody>
      </p:sp>
    </p:spTree>
    <p:extLst>
      <p:ext uri="{BB962C8B-B14F-4D97-AF65-F5344CB8AC3E}">
        <p14:creationId xmlns:p14="http://schemas.microsoft.com/office/powerpoint/2010/main" val="372856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B534B9B9-4A16-4371-83A2-1C5E9BBA0BFC}" type="datetimeFigureOut">
              <a:rPr lang="en-GB" smtClean="0"/>
              <a:t>22/12/2018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AA15CF70-60CE-4C7F-8282-CDB643E8F0D0}" type="slidenum">
              <a:rPr lang="en-GB" smtClean="0"/>
              <a:t>‹N°›</a:t>
            </a:fld>
            <a:endParaRPr lang="en-GB"/>
          </a:p>
        </p:txBody>
      </p:sp>
    </p:spTree>
    <p:extLst>
      <p:ext uri="{BB962C8B-B14F-4D97-AF65-F5344CB8AC3E}">
        <p14:creationId xmlns:p14="http://schemas.microsoft.com/office/powerpoint/2010/main" val="383462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534B9B9-4A16-4371-83A2-1C5E9BBA0BFC}" type="datetimeFigureOut">
              <a:rPr lang="en-GB" smtClean="0"/>
              <a:t>22/12/2018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AA15CF70-60CE-4C7F-8282-CDB643E8F0D0}" type="slidenum">
              <a:rPr lang="en-GB" smtClean="0"/>
              <a:t>‹N°›</a:t>
            </a:fld>
            <a:endParaRPr lang="en-GB"/>
          </a:p>
        </p:txBody>
      </p:sp>
    </p:spTree>
    <p:extLst>
      <p:ext uri="{BB962C8B-B14F-4D97-AF65-F5344CB8AC3E}">
        <p14:creationId xmlns:p14="http://schemas.microsoft.com/office/powerpoint/2010/main" val="376281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4"/>
          <p:cNvSpPr>
            <a:spLocks noGrp="1"/>
          </p:cNvSpPr>
          <p:nvPr>
            <p:ph type="dt" sz="half" idx="10"/>
          </p:nvPr>
        </p:nvSpPr>
        <p:spPr/>
        <p:txBody>
          <a:bodyPr/>
          <a:lstStyle/>
          <a:p>
            <a:fld id="{B534B9B9-4A16-4371-83A2-1C5E9BBA0BFC}" type="datetimeFigureOut">
              <a:rPr lang="en-GB" smtClean="0"/>
              <a:t>22/12/2018</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AA15CF70-60CE-4C7F-8282-CDB643E8F0D0}" type="slidenum">
              <a:rPr lang="en-GB" smtClean="0"/>
              <a:t>‹N°›</a:t>
            </a:fld>
            <a:endParaRPr lang="en-GB"/>
          </a:p>
        </p:txBody>
      </p:sp>
    </p:spTree>
    <p:extLst>
      <p:ext uri="{BB962C8B-B14F-4D97-AF65-F5344CB8AC3E}">
        <p14:creationId xmlns:p14="http://schemas.microsoft.com/office/powerpoint/2010/main" val="259858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6"/>
          <p:cNvSpPr>
            <a:spLocks noGrp="1"/>
          </p:cNvSpPr>
          <p:nvPr>
            <p:ph type="dt" sz="half" idx="10"/>
          </p:nvPr>
        </p:nvSpPr>
        <p:spPr/>
        <p:txBody>
          <a:bodyPr/>
          <a:lstStyle/>
          <a:p>
            <a:fld id="{B534B9B9-4A16-4371-83A2-1C5E9BBA0BFC}" type="datetimeFigureOut">
              <a:rPr lang="en-GB" smtClean="0"/>
              <a:t>22/12/2018</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AA15CF70-60CE-4C7F-8282-CDB643E8F0D0}" type="slidenum">
              <a:rPr lang="en-GB" smtClean="0"/>
              <a:t>‹N°›</a:t>
            </a:fld>
            <a:endParaRPr lang="en-GB"/>
          </a:p>
        </p:txBody>
      </p:sp>
    </p:spTree>
    <p:extLst>
      <p:ext uri="{BB962C8B-B14F-4D97-AF65-F5344CB8AC3E}">
        <p14:creationId xmlns:p14="http://schemas.microsoft.com/office/powerpoint/2010/main" val="4088209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e la date 2"/>
          <p:cNvSpPr>
            <a:spLocks noGrp="1"/>
          </p:cNvSpPr>
          <p:nvPr>
            <p:ph type="dt" sz="half" idx="10"/>
          </p:nvPr>
        </p:nvSpPr>
        <p:spPr/>
        <p:txBody>
          <a:bodyPr/>
          <a:lstStyle/>
          <a:p>
            <a:fld id="{B534B9B9-4A16-4371-83A2-1C5E9BBA0BFC}" type="datetimeFigureOut">
              <a:rPr lang="en-GB" smtClean="0"/>
              <a:t>22/12/2018</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AA15CF70-60CE-4C7F-8282-CDB643E8F0D0}" type="slidenum">
              <a:rPr lang="en-GB" smtClean="0"/>
              <a:t>‹N°›</a:t>
            </a:fld>
            <a:endParaRPr lang="en-GB"/>
          </a:p>
        </p:txBody>
      </p:sp>
    </p:spTree>
    <p:extLst>
      <p:ext uri="{BB962C8B-B14F-4D97-AF65-F5344CB8AC3E}">
        <p14:creationId xmlns:p14="http://schemas.microsoft.com/office/powerpoint/2010/main" val="105904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34B9B9-4A16-4371-83A2-1C5E9BBA0BFC}" type="datetimeFigureOut">
              <a:rPr lang="en-GB" smtClean="0"/>
              <a:t>22/12/2018</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AA15CF70-60CE-4C7F-8282-CDB643E8F0D0}" type="slidenum">
              <a:rPr lang="en-GB" smtClean="0"/>
              <a:t>‹N°›</a:t>
            </a:fld>
            <a:endParaRPr lang="en-GB"/>
          </a:p>
        </p:txBody>
      </p:sp>
    </p:spTree>
    <p:extLst>
      <p:ext uri="{BB962C8B-B14F-4D97-AF65-F5344CB8AC3E}">
        <p14:creationId xmlns:p14="http://schemas.microsoft.com/office/powerpoint/2010/main" val="224174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534B9B9-4A16-4371-83A2-1C5E9BBA0BFC}" type="datetimeFigureOut">
              <a:rPr lang="en-GB" smtClean="0"/>
              <a:t>22/12/2018</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AA15CF70-60CE-4C7F-8282-CDB643E8F0D0}" type="slidenum">
              <a:rPr lang="en-GB" smtClean="0"/>
              <a:t>‹N°›</a:t>
            </a:fld>
            <a:endParaRPr lang="en-GB"/>
          </a:p>
        </p:txBody>
      </p:sp>
    </p:spTree>
    <p:extLst>
      <p:ext uri="{BB962C8B-B14F-4D97-AF65-F5344CB8AC3E}">
        <p14:creationId xmlns:p14="http://schemas.microsoft.com/office/powerpoint/2010/main" val="296320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534B9B9-4A16-4371-83A2-1C5E9BBA0BFC}" type="datetimeFigureOut">
              <a:rPr lang="en-GB" smtClean="0"/>
              <a:t>22/12/2018</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AA15CF70-60CE-4C7F-8282-CDB643E8F0D0}" type="slidenum">
              <a:rPr lang="en-GB" smtClean="0"/>
              <a:t>‹N°›</a:t>
            </a:fld>
            <a:endParaRPr lang="en-GB"/>
          </a:p>
        </p:txBody>
      </p:sp>
    </p:spTree>
    <p:extLst>
      <p:ext uri="{BB962C8B-B14F-4D97-AF65-F5344CB8AC3E}">
        <p14:creationId xmlns:p14="http://schemas.microsoft.com/office/powerpoint/2010/main" val="183903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4B9B9-4A16-4371-83A2-1C5E9BBA0BFC}" type="datetimeFigureOut">
              <a:rPr lang="en-GB" smtClean="0"/>
              <a:t>22/12/2018</a:t>
            </a:fld>
            <a:endParaRPr lang="en-GB"/>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5CF70-60CE-4C7F-8282-CDB643E8F0D0}" type="slidenum">
              <a:rPr lang="en-GB" smtClean="0"/>
              <a:t>‹N°›</a:t>
            </a:fld>
            <a:endParaRPr lang="en-GB"/>
          </a:p>
        </p:txBody>
      </p:sp>
    </p:spTree>
    <p:extLst>
      <p:ext uri="{BB962C8B-B14F-4D97-AF65-F5344CB8AC3E}">
        <p14:creationId xmlns:p14="http://schemas.microsoft.com/office/powerpoint/2010/main" val="915921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21033" y="2888087"/>
            <a:ext cx="7572218" cy="2262781"/>
          </a:xfrm>
        </p:spPr>
        <p:txBody>
          <a:bodyPr>
            <a:normAutofit/>
          </a:bodyPr>
          <a:lstStyle/>
          <a:p>
            <a:pPr algn="ctr"/>
            <a:r>
              <a:rPr lang="en-GB" sz="4000" dirty="0" smtClean="0">
                <a:solidFill>
                  <a:srgbClr val="C00000"/>
                </a:solidFill>
              </a:rPr>
              <a:t>Disorders of Respiratory System</a:t>
            </a:r>
            <a:endParaRPr lang="en-GB" sz="4000" dirty="0">
              <a:solidFill>
                <a:srgbClr val="C00000"/>
              </a:solidFill>
            </a:endParaRPr>
          </a:p>
        </p:txBody>
      </p:sp>
      <p:sp>
        <p:nvSpPr>
          <p:cNvPr id="3" name="Sous-titre 2"/>
          <p:cNvSpPr>
            <a:spLocks noGrp="1"/>
          </p:cNvSpPr>
          <p:nvPr>
            <p:ph type="subTitle" idx="1"/>
          </p:nvPr>
        </p:nvSpPr>
        <p:spPr>
          <a:xfrm>
            <a:off x="2902040" y="5202238"/>
            <a:ext cx="9144000" cy="1655762"/>
          </a:xfrm>
        </p:spPr>
        <p:txBody>
          <a:bodyPr/>
          <a:lstStyle/>
          <a:p>
            <a:pPr algn="r"/>
            <a:r>
              <a:rPr lang="ar-IQ" dirty="0" smtClean="0">
                <a:solidFill>
                  <a:schemeClr val="tx1"/>
                </a:solidFill>
              </a:rPr>
              <a:t>د. تماضر حامد وادي</a:t>
            </a:r>
          </a:p>
          <a:p>
            <a:pPr algn="r"/>
            <a:r>
              <a:rPr lang="ar-IQ" dirty="0" smtClean="0">
                <a:solidFill>
                  <a:schemeClr val="tx1"/>
                </a:solidFill>
              </a:rPr>
              <a:t>فرع العلوم المختبرية </a:t>
            </a:r>
            <a:r>
              <a:rPr lang="ar-IQ" dirty="0" smtClean="0">
                <a:solidFill>
                  <a:schemeClr val="tx1"/>
                </a:solidFill>
              </a:rPr>
              <a:t>السريرية</a:t>
            </a:r>
            <a:endParaRPr lang="en-GB" dirty="0" smtClean="0">
              <a:solidFill>
                <a:schemeClr val="tx1"/>
              </a:solidFill>
            </a:endParaRPr>
          </a:p>
        </p:txBody>
      </p:sp>
      <p:sp>
        <p:nvSpPr>
          <p:cNvPr id="4" name="Nuage 3"/>
          <p:cNvSpPr/>
          <p:nvPr/>
        </p:nvSpPr>
        <p:spPr>
          <a:xfrm>
            <a:off x="1661374" y="837126"/>
            <a:ext cx="8886423" cy="1815921"/>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accent5">
                    <a:lumMod val="75000"/>
                  </a:schemeClr>
                </a:solidFill>
              </a:rPr>
              <a:t>Pathophysiology</a:t>
            </a:r>
            <a:endParaRPr lang="en-GB" sz="5400" dirty="0">
              <a:solidFill>
                <a:schemeClr val="accent5">
                  <a:lumMod val="75000"/>
                </a:schemeClr>
              </a:solidFill>
            </a:endParaRPr>
          </a:p>
        </p:txBody>
      </p:sp>
      <p:sp>
        <p:nvSpPr>
          <p:cNvPr id="5" name="ZoneTexte 4"/>
          <p:cNvSpPr txBox="1"/>
          <p:nvPr/>
        </p:nvSpPr>
        <p:spPr>
          <a:xfrm>
            <a:off x="5190186" y="5190186"/>
            <a:ext cx="4134118" cy="707886"/>
          </a:xfrm>
          <a:prstGeom prst="rect">
            <a:avLst/>
          </a:prstGeom>
          <a:noFill/>
        </p:spPr>
        <p:txBody>
          <a:bodyPr wrap="square" rtlCol="0">
            <a:spAutoFit/>
          </a:bodyPr>
          <a:lstStyle/>
          <a:p>
            <a:r>
              <a:rPr lang="en-GB" sz="4000" b="1" dirty="0" smtClean="0"/>
              <a:t>Lecture 2</a:t>
            </a:r>
            <a:endParaRPr lang="en-GB" sz="4000" b="1" dirty="0"/>
          </a:p>
        </p:txBody>
      </p:sp>
    </p:spTree>
    <p:extLst>
      <p:ext uri="{BB962C8B-B14F-4D97-AF65-F5344CB8AC3E}">
        <p14:creationId xmlns:p14="http://schemas.microsoft.com/office/powerpoint/2010/main" val="62285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5950" y="495321"/>
            <a:ext cx="8911687" cy="1280890"/>
          </a:xfrm>
        </p:spPr>
        <p:txBody>
          <a:bodyPr>
            <a:normAutofit/>
          </a:bodyPr>
          <a:lstStyle/>
          <a:p>
            <a:r>
              <a:rPr lang="en-GB" sz="4000" dirty="0" smtClean="0">
                <a:solidFill>
                  <a:srgbClr val="C00000"/>
                </a:solidFill>
                <a:latin typeface="Arial" panose="020B0604020202020204" pitchFamily="34" charset="0"/>
                <a:cs typeface="Arial" panose="020B0604020202020204" pitchFamily="34" charset="0"/>
              </a:rPr>
              <a:t>Respiratory distress syndrome (RDS)</a:t>
            </a:r>
            <a:endParaRPr lang="en-GB" sz="4000" dirty="0">
              <a:solidFill>
                <a:srgbClr val="C0000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515971" y="1296477"/>
            <a:ext cx="10431329" cy="5561523"/>
          </a:xfrm>
        </p:spPr>
        <p:txBody>
          <a:bodyPr>
            <a:noAutofit/>
          </a:bodyPr>
          <a:lstStyle/>
          <a:p>
            <a:pPr algn="just"/>
            <a:r>
              <a:rPr lang="en-GB" sz="2800" dirty="0" smtClean="0">
                <a:latin typeface="Arial" panose="020B0604020202020204" pitchFamily="34" charset="0"/>
                <a:cs typeface="Arial" panose="020B0604020202020204" pitchFamily="34" charset="0"/>
              </a:rPr>
              <a:t>Respiratory distress syndrome: is </a:t>
            </a:r>
            <a:r>
              <a:rPr lang="en-GB" sz="2800" dirty="0">
                <a:latin typeface="Arial" panose="020B0604020202020204" pitchFamily="34" charset="0"/>
                <a:cs typeface="Arial" panose="020B0604020202020204" pitchFamily="34" charset="0"/>
              </a:rPr>
              <a:t>a clinical syndrome of progressive </a:t>
            </a:r>
            <a:r>
              <a:rPr lang="en-GB" sz="2800" dirty="0" smtClean="0">
                <a:latin typeface="Arial" panose="020B0604020202020204" pitchFamily="34" charset="0"/>
                <a:cs typeface="Arial" panose="020B0604020202020204" pitchFamily="34" charset="0"/>
              </a:rPr>
              <a:t>respiratory insufficiency </a:t>
            </a:r>
            <a:r>
              <a:rPr lang="en-GB" sz="2800" dirty="0">
                <a:latin typeface="Arial" panose="020B0604020202020204" pitchFamily="34" charset="0"/>
                <a:cs typeface="Arial" panose="020B0604020202020204" pitchFamily="34" charset="0"/>
              </a:rPr>
              <a:t>caused by diffuse alveolar capillary and </a:t>
            </a:r>
            <a:r>
              <a:rPr lang="en-GB" sz="2800" dirty="0" smtClean="0">
                <a:latin typeface="Arial" panose="020B0604020202020204" pitchFamily="34" charset="0"/>
                <a:cs typeface="Arial" panose="020B0604020202020204" pitchFamily="34" charset="0"/>
              </a:rPr>
              <a:t>epithelial damage </a:t>
            </a:r>
            <a:r>
              <a:rPr lang="en-GB" sz="2800" dirty="0">
                <a:latin typeface="Arial" panose="020B0604020202020204" pitchFamily="34" charset="0"/>
                <a:cs typeface="Arial" panose="020B0604020202020204" pitchFamily="34" charset="0"/>
              </a:rPr>
              <a:t>in </a:t>
            </a:r>
            <a:r>
              <a:rPr lang="en-GB" sz="2800" dirty="0" smtClean="0">
                <a:latin typeface="Arial" panose="020B0604020202020204" pitchFamily="34" charset="0"/>
                <a:cs typeface="Arial" panose="020B0604020202020204" pitchFamily="34" charset="0"/>
              </a:rPr>
              <a:t>the setting </a:t>
            </a:r>
            <a:r>
              <a:rPr lang="en-GB" sz="2800" dirty="0">
                <a:latin typeface="Arial" panose="020B0604020202020204" pitchFamily="34" charset="0"/>
                <a:cs typeface="Arial" panose="020B0604020202020204" pitchFamily="34" charset="0"/>
              </a:rPr>
              <a:t>of sepsis, severe trauma, or diffuse </a:t>
            </a:r>
            <a:r>
              <a:rPr lang="en-GB" sz="2800" dirty="0" smtClean="0">
                <a:latin typeface="Arial" panose="020B0604020202020204" pitchFamily="34" charset="0"/>
                <a:cs typeface="Arial" panose="020B0604020202020204" pitchFamily="34" charset="0"/>
              </a:rPr>
              <a:t>pulmonary infection</a:t>
            </a:r>
            <a:r>
              <a:rPr lang="en-GB" sz="2800" dirty="0">
                <a:latin typeface="Arial" panose="020B0604020202020204" pitchFamily="34" charset="0"/>
                <a:cs typeface="Arial" panose="020B0604020202020204" pitchFamily="34" charset="0"/>
              </a:rPr>
              <a:t>.</a:t>
            </a:r>
          </a:p>
          <a:p>
            <a:pPr algn="just"/>
            <a:r>
              <a:rPr lang="en-GB" sz="2800" dirty="0" smtClean="0">
                <a:latin typeface="Arial" panose="020B0604020202020204" pitchFamily="34" charset="0"/>
                <a:cs typeface="Arial" panose="020B0604020202020204" pitchFamily="34" charset="0"/>
              </a:rPr>
              <a:t>The </a:t>
            </a:r>
            <a:r>
              <a:rPr lang="en-GB" sz="2800" dirty="0">
                <a:latin typeface="Arial" panose="020B0604020202020204" pitchFamily="34" charset="0"/>
                <a:cs typeface="Arial" panose="020B0604020202020204" pitchFamily="34" charset="0"/>
              </a:rPr>
              <a:t>histologic manifestation of </a:t>
            </a:r>
            <a:r>
              <a:rPr lang="en-GB" sz="2800" dirty="0" smtClean="0">
                <a:latin typeface="Arial" panose="020B0604020202020204" pitchFamily="34" charset="0"/>
                <a:cs typeface="Arial" panose="020B0604020202020204" pitchFamily="34" charset="0"/>
              </a:rPr>
              <a:t>RDS </a:t>
            </a:r>
            <a:r>
              <a:rPr lang="en-GB" sz="2800" dirty="0">
                <a:latin typeface="Arial" panose="020B0604020202020204" pitchFamily="34" charset="0"/>
                <a:cs typeface="Arial" panose="020B0604020202020204" pitchFamily="34" charset="0"/>
              </a:rPr>
              <a:t>in the lungs is </a:t>
            </a:r>
            <a:r>
              <a:rPr lang="en-GB" sz="2800" dirty="0" smtClean="0">
                <a:latin typeface="Arial" panose="020B0604020202020204" pitchFamily="34" charset="0"/>
                <a:cs typeface="Arial" panose="020B0604020202020204" pitchFamily="34" charset="0"/>
              </a:rPr>
              <a:t>known as </a:t>
            </a:r>
            <a:r>
              <a:rPr lang="en-GB" sz="2800" dirty="0">
                <a:latin typeface="Arial" panose="020B0604020202020204" pitchFamily="34" charset="0"/>
                <a:cs typeface="Arial" panose="020B0604020202020204" pitchFamily="34" charset="0"/>
              </a:rPr>
              <a:t>diffuse alveolar </a:t>
            </a:r>
            <a:r>
              <a:rPr lang="en-GB" sz="2800" dirty="0" smtClean="0">
                <a:latin typeface="Arial" panose="020B0604020202020204" pitchFamily="34" charset="0"/>
                <a:cs typeface="Arial" panose="020B0604020202020204" pitchFamily="34" charset="0"/>
              </a:rPr>
              <a:t>damage. </a:t>
            </a:r>
          </a:p>
          <a:p>
            <a:pPr algn="just"/>
            <a:r>
              <a:rPr lang="en-GB" sz="2800" dirty="0">
                <a:latin typeface="Arial" panose="020B0604020202020204" pitchFamily="34" charset="0"/>
                <a:cs typeface="Arial" panose="020B0604020202020204" pitchFamily="34" charset="0"/>
              </a:rPr>
              <a:t>In the acute phase of </a:t>
            </a:r>
            <a:r>
              <a:rPr lang="en-GB" sz="2800" dirty="0" smtClean="0">
                <a:latin typeface="Arial" panose="020B0604020202020204" pitchFamily="34" charset="0"/>
                <a:cs typeface="Arial" panose="020B0604020202020204" pitchFamily="34" charset="0"/>
              </a:rPr>
              <a:t>RDS</a:t>
            </a:r>
            <a:r>
              <a:rPr lang="en-GB" sz="2800" dirty="0">
                <a:latin typeface="Arial" panose="020B0604020202020204" pitchFamily="34" charset="0"/>
                <a:cs typeface="Arial" panose="020B0604020202020204" pitchFamily="34" charset="0"/>
              </a:rPr>
              <a:t>,</a:t>
            </a:r>
            <a:r>
              <a:rPr lang="en-GB" sz="2800" b="1"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the lungs are dark red, </a:t>
            </a:r>
            <a:r>
              <a:rPr lang="en-GB" sz="2800" dirty="0" smtClean="0">
                <a:latin typeface="Arial" panose="020B0604020202020204" pitchFamily="34" charset="0"/>
                <a:cs typeface="Arial" panose="020B0604020202020204" pitchFamily="34" charset="0"/>
              </a:rPr>
              <a:t>firm, airless</a:t>
            </a:r>
            <a:r>
              <a:rPr lang="en-GB" sz="2800" dirty="0">
                <a:latin typeface="Arial" panose="020B0604020202020204" pitchFamily="34" charset="0"/>
                <a:cs typeface="Arial" panose="020B0604020202020204" pitchFamily="34" charset="0"/>
              </a:rPr>
              <a:t>, and heavy.</a:t>
            </a:r>
          </a:p>
        </p:txBody>
      </p:sp>
    </p:spTree>
    <p:extLst>
      <p:ext uri="{BB962C8B-B14F-4D97-AF65-F5344CB8AC3E}">
        <p14:creationId xmlns:p14="http://schemas.microsoft.com/office/powerpoint/2010/main" val="1142888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0497" y="289259"/>
            <a:ext cx="8911687" cy="1280890"/>
          </a:xfrm>
        </p:spPr>
        <p:txBody>
          <a:bodyPr>
            <a:normAutofit/>
          </a:bodyPr>
          <a:lstStyle/>
          <a:p>
            <a:r>
              <a:rPr lang="en-GB" sz="4000" dirty="0" smtClean="0">
                <a:solidFill>
                  <a:srgbClr val="C00000"/>
                </a:solidFill>
                <a:latin typeface="Arial" panose="020B0604020202020204" pitchFamily="34" charset="0"/>
                <a:cs typeface="Arial" panose="020B0604020202020204" pitchFamily="34" charset="0"/>
              </a:rPr>
              <a:t>Pathogenesis of RDS</a:t>
            </a:r>
            <a:endParaRPr lang="en-GB" sz="4000" dirty="0">
              <a:solidFill>
                <a:srgbClr val="C0000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988598" y="1113875"/>
            <a:ext cx="11037194" cy="6765701"/>
          </a:xfrm>
        </p:spPr>
        <p:txBody>
          <a:bodyPr>
            <a:noAutofit/>
          </a:bodyPr>
          <a:lstStyle/>
          <a:p>
            <a:pPr algn="just"/>
            <a:r>
              <a:rPr lang="en-GB" sz="2000" dirty="0">
                <a:latin typeface="Arial" panose="020B0604020202020204" pitchFamily="34" charset="0"/>
                <a:cs typeface="Arial" panose="020B0604020202020204" pitchFamily="34" charset="0"/>
              </a:rPr>
              <a:t>The acute consequences </a:t>
            </a:r>
            <a:r>
              <a:rPr lang="en-GB" sz="2000" dirty="0" smtClean="0">
                <a:latin typeface="Arial" panose="020B0604020202020204" pitchFamily="34" charset="0"/>
                <a:cs typeface="Arial" panose="020B0604020202020204" pitchFamily="34" charset="0"/>
              </a:rPr>
              <a:t>of damage </a:t>
            </a:r>
            <a:r>
              <a:rPr lang="en-GB" sz="2000" dirty="0">
                <a:latin typeface="Arial" panose="020B0604020202020204" pitchFamily="34" charset="0"/>
                <a:cs typeface="Arial" panose="020B0604020202020204" pitchFamily="34" charset="0"/>
              </a:rPr>
              <a:t>to the alveolar capillary membrane include </a:t>
            </a:r>
            <a:r>
              <a:rPr lang="en-GB" sz="2000" dirty="0" smtClean="0">
                <a:latin typeface="Arial" panose="020B0604020202020204" pitchFamily="34" charset="0"/>
                <a:cs typeface="Arial" panose="020B0604020202020204" pitchFamily="34" charset="0"/>
              </a:rPr>
              <a:t>increased vascular </a:t>
            </a:r>
            <a:r>
              <a:rPr lang="en-GB" sz="2000" dirty="0">
                <a:latin typeface="Arial" panose="020B0604020202020204" pitchFamily="34" charset="0"/>
                <a:cs typeface="Arial" panose="020B0604020202020204" pitchFamily="34" charset="0"/>
              </a:rPr>
              <a:t>permeability and alveolar flooding, loss of </a:t>
            </a:r>
            <a:r>
              <a:rPr lang="en-GB" sz="2000" dirty="0" smtClean="0">
                <a:latin typeface="Arial" panose="020B0604020202020204" pitchFamily="34" charset="0"/>
                <a:cs typeface="Arial" panose="020B0604020202020204" pitchFamily="34" charset="0"/>
              </a:rPr>
              <a:t>diffusion capacity</a:t>
            </a:r>
            <a:r>
              <a:rPr lang="en-GB" sz="2000" dirty="0">
                <a:latin typeface="Arial" panose="020B0604020202020204" pitchFamily="34" charset="0"/>
                <a:cs typeface="Arial" panose="020B0604020202020204" pitchFamily="34" charset="0"/>
              </a:rPr>
              <a:t>, and widespread surfactant </a:t>
            </a:r>
            <a:r>
              <a:rPr lang="en-GB" sz="2000" dirty="0" smtClean="0">
                <a:latin typeface="Arial" panose="020B0604020202020204" pitchFamily="34" charset="0"/>
                <a:cs typeface="Arial" panose="020B0604020202020204" pitchFamily="34" charset="0"/>
              </a:rPr>
              <a:t>abnormalities.</a:t>
            </a:r>
          </a:p>
          <a:p>
            <a:pPr algn="just"/>
            <a:endParaRPr lang="en-GB" sz="2000" dirty="0" smtClean="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Under the influence of </a:t>
            </a:r>
            <a:r>
              <a:rPr lang="en-GB" sz="2000" dirty="0" err="1" smtClean="0">
                <a:latin typeface="Arial" panose="020B0604020202020204" pitchFamily="34" charset="0"/>
                <a:cs typeface="Arial" panose="020B0604020202020204" pitchFamily="34" charset="0"/>
              </a:rPr>
              <a:t>proinflammatory</a:t>
            </a:r>
            <a:r>
              <a:rPr lang="en-GB" sz="2000" dirty="0" smtClean="0">
                <a:latin typeface="Arial" panose="020B0604020202020204" pitchFamily="34" charset="0"/>
                <a:cs typeface="Arial" panose="020B0604020202020204" pitchFamily="34" charset="0"/>
              </a:rPr>
              <a:t> cytokines such as interleukins IL-8 and IL-1 and </a:t>
            </a:r>
            <a:r>
              <a:rPr lang="en-GB" sz="2000" dirty="0" err="1" smtClean="0">
                <a:latin typeface="Arial" panose="020B0604020202020204" pitchFamily="34" charset="0"/>
                <a:cs typeface="Arial" panose="020B0604020202020204" pitchFamily="34" charset="0"/>
              </a:rPr>
              <a:t>tumor</a:t>
            </a:r>
            <a:r>
              <a:rPr lang="en-GB" sz="2000" dirty="0" smtClean="0">
                <a:latin typeface="Arial" panose="020B0604020202020204" pitchFamily="34" charset="0"/>
                <a:cs typeface="Arial" panose="020B0604020202020204" pitchFamily="34" charset="0"/>
              </a:rPr>
              <a:t> necrosis factor (TNF) (released by macrophages), neutrophils initially undergo sequestration in the pulmonary microvasculature, followed by margination and egress into the alveolar space, where they undergo activation. Activated neutrophils release a variety of factors such as leukotrienes, oxidants, proteases, and platelet-activating factor (PAF), which contribute to local tissue damage, accumulation of </a:t>
            </a:r>
            <a:r>
              <a:rPr lang="en-GB" sz="2000" dirty="0" err="1" smtClean="0">
                <a:latin typeface="Arial" panose="020B0604020202020204" pitchFamily="34" charset="0"/>
                <a:cs typeface="Arial" panose="020B0604020202020204" pitchFamily="34" charset="0"/>
              </a:rPr>
              <a:t>edema</a:t>
            </a:r>
            <a:r>
              <a:rPr lang="en-GB" sz="2000" dirty="0" smtClean="0">
                <a:latin typeface="Arial" panose="020B0604020202020204" pitchFamily="34" charset="0"/>
                <a:cs typeface="Arial" panose="020B0604020202020204" pitchFamily="34" charset="0"/>
              </a:rPr>
              <a:t> fluid in the air spaces, surfactant inactivation, and hyaline membrane formation. Subsequently, the release of macrophage-derived </a:t>
            </a:r>
            <a:r>
              <a:rPr lang="en-GB" sz="2000" dirty="0" err="1" smtClean="0">
                <a:latin typeface="Arial" panose="020B0604020202020204" pitchFamily="34" charset="0"/>
                <a:cs typeface="Arial" panose="020B0604020202020204" pitchFamily="34" charset="0"/>
              </a:rPr>
              <a:t>fibrogenic</a:t>
            </a:r>
            <a:r>
              <a:rPr lang="en-GB" sz="2000" dirty="0" smtClean="0">
                <a:latin typeface="Arial" panose="020B0604020202020204" pitchFamily="34" charset="0"/>
                <a:cs typeface="Arial" panose="020B0604020202020204" pitchFamily="34" charset="0"/>
              </a:rPr>
              <a:t> cytokines such as transforming growth factor-β (TGF-β) and platelet-derived growth factor (PGDF) stimulate fibroblast growth and collagen deposition associated with the healing phase of injury.</a:t>
            </a:r>
          </a:p>
          <a:p>
            <a:pPr algn="just"/>
            <a:r>
              <a:rPr lang="en-GB" sz="2000" dirty="0" smtClean="0">
                <a:latin typeface="Arial" panose="020B0604020202020204" pitchFamily="34" charset="0"/>
                <a:cs typeface="Arial" panose="020B0604020202020204" pitchFamily="34" charset="0"/>
              </a:rPr>
              <a:t>Neutrophils </a:t>
            </a:r>
            <a:r>
              <a:rPr lang="en-GB" sz="2000" dirty="0">
                <a:latin typeface="Arial" panose="020B0604020202020204" pitchFamily="34" charset="0"/>
                <a:cs typeface="Arial" panose="020B0604020202020204" pitchFamily="34" charset="0"/>
              </a:rPr>
              <a:t>and their products have a crucial role in the pathogenesis of </a:t>
            </a:r>
            <a:r>
              <a:rPr lang="en-GB" sz="2000" dirty="0" smtClean="0">
                <a:latin typeface="Arial" panose="020B0604020202020204" pitchFamily="34" charset="0"/>
                <a:cs typeface="Arial" panose="020B0604020202020204" pitchFamily="34" charset="0"/>
              </a:rPr>
              <a:t>RDS </a:t>
            </a:r>
            <a:r>
              <a:rPr lang="en-GB" sz="2000" dirty="0">
                <a:latin typeface="Arial" panose="020B0604020202020204" pitchFamily="34" charset="0"/>
                <a:cs typeface="Arial" panose="020B0604020202020204" pitchFamily="34" charset="0"/>
              </a:rPr>
              <a:t>by causing endothelial and epithelial injury.</a:t>
            </a:r>
          </a:p>
          <a:p>
            <a:pPr algn="just"/>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800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7411" y="196683"/>
            <a:ext cx="8911687" cy="1280890"/>
          </a:xfrm>
        </p:spPr>
        <p:txBody>
          <a:bodyPr>
            <a:normAutofit/>
          </a:bodyPr>
          <a:lstStyle/>
          <a:p>
            <a:r>
              <a:rPr lang="en-GB" sz="4000" dirty="0" smtClean="0">
                <a:solidFill>
                  <a:srgbClr val="C00000"/>
                </a:solidFill>
                <a:latin typeface="Arial" panose="020B0604020202020204" pitchFamily="34" charset="0"/>
                <a:cs typeface="Arial" panose="020B0604020202020204" pitchFamily="34" charset="0"/>
              </a:rPr>
              <a:t>Histological features of RDS</a:t>
            </a:r>
            <a:endParaRPr lang="en-GB" sz="4000" dirty="0">
              <a:solidFill>
                <a:srgbClr val="C0000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211173" y="1313644"/>
            <a:ext cx="5859330" cy="5544355"/>
          </a:xfrm>
        </p:spPr>
        <p:txBody>
          <a:bodyPr>
            <a:normAutofit/>
          </a:bodyPr>
          <a:lstStyle/>
          <a:p>
            <a:pPr algn="just"/>
            <a:r>
              <a:rPr lang="en-GB" sz="2400" dirty="0" smtClean="0">
                <a:solidFill>
                  <a:srgbClr val="000000"/>
                </a:solidFill>
                <a:latin typeface="Arial" panose="020B0604020202020204" pitchFamily="34" charset="0"/>
                <a:cs typeface="Arial" panose="020B0604020202020204" pitchFamily="34" charset="0"/>
              </a:rPr>
              <a:t>Microscopic </a:t>
            </a:r>
            <a:r>
              <a:rPr lang="en-GB" sz="2400" dirty="0">
                <a:solidFill>
                  <a:srgbClr val="000000"/>
                </a:solidFill>
                <a:latin typeface="Arial" panose="020B0604020202020204" pitchFamily="34" charset="0"/>
                <a:cs typeface="Arial" panose="020B0604020202020204" pitchFamily="34" charset="0"/>
              </a:rPr>
              <a:t>examination reveals capillary congestion, necrosis of alveolar epithelial cells, interstitial and intra-alveolar </a:t>
            </a:r>
            <a:r>
              <a:rPr lang="en-GB" sz="2400" dirty="0" err="1">
                <a:solidFill>
                  <a:srgbClr val="000000"/>
                </a:solidFill>
                <a:latin typeface="Arial" panose="020B0604020202020204" pitchFamily="34" charset="0"/>
                <a:cs typeface="Arial" panose="020B0604020202020204" pitchFamily="34" charset="0"/>
              </a:rPr>
              <a:t>edema</a:t>
            </a:r>
            <a:r>
              <a:rPr lang="en-GB" sz="2400" dirty="0">
                <a:solidFill>
                  <a:srgbClr val="000000"/>
                </a:solidFill>
                <a:latin typeface="Arial" panose="020B0604020202020204" pitchFamily="34" charset="0"/>
                <a:cs typeface="Arial" panose="020B0604020202020204" pitchFamily="34" charset="0"/>
              </a:rPr>
              <a:t> and </a:t>
            </a:r>
            <a:r>
              <a:rPr lang="en-GB" sz="2400" dirty="0" err="1">
                <a:solidFill>
                  <a:srgbClr val="000000"/>
                </a:solidFill>
                <a:latin typeface="Arial" panose="020B0604020202020204" pitchFamily="34" charset="0"/>
                <a:cs typeface="Arial" panose="020B0604020202020204" pitchFamily="34" charset="0"/>
              </a:rPr>
              <a:t>hemorrhage</a:t>
            </a:r>
            <a:r>
              <a:rPr lang="en-GB" sz="2400" dirty="0">
                <a:solidFill>
                  <a:srgbClr val="000000"/>
                </a:solidFill>
                <a:latin typeface="Arial" panose="020B0604020202020204" pitchFamily="34" charset="0"/>
                <a:cs typeface="Arial" panose="020B0604020202020204" pitchFamily="34" charset="0"/>
              </a:rPr>
              <a:t>, and (particularly with sepsis) collections of neutrophils in capillaries. The most characteristic finding is the presence of </a:t>
            </a:r>
            <a:r>
              <a:rPr lang="en-GB" sz="2400" b="1" dirty="0">
                <a:solidFill>
                  <a:srgbClr val="000000"/>
                </a:solidFill>
                <a:latin typeface="Arial" panose="020B0604020202020204" pitchFamily="34" charset="0"/>
                <a:cs typeface="Arial" panose="020B0604020202020204" pitchFamily="34" charset="0"/>
              </a:rPr>
              <a:t>hyaline membranes, </a:t>
            </a:r>
            <a:r>
              <a:rPr lang="en-GB" sz="2400" dirty="0">
                <a:solidFill>
                  <a:srgbClr val="000000"/>
                </a:solidFill>
                <a:latin typeface="Arial" panose="020B0604020202020204" pitchFamily="34" charset="0"/>
                <a:cs typeface="Arial" panose="020B0604020202020204" pitchFamily="34" charset="0"/>
              </a:rPr>
              <a:t>particularly lining the distended alveolar ducts. Such membranes consist of fibrin-rich </a:t>
            </a:r>
            <a:r>
              <a:rPr lang="en-GB" sz="2400" dirty="0" err="1">
                <a:solidFill>
                  <a:srgbClr val="000000"/>
                </a:solidFill>
                <a:latin typeface="Arial" panose="020B0604020202020204" pitchFamily="34" charset="0"/>
                <a:cs typeface="Arial" panose="020B0604020202020204" pitchFamily="34" charset="0"/>
              </a:rPr>
              <a:t>edema</a:t>
            </a:r>
            <a:r>
              <a:rPr lang="en-GB" sz="2400" dirty="0">
                <a:solidFill>
                  <a:srgbClr val="000000"/>
                </a:solidFill>
                <a:latin typeface="Arial" panose="020B0604020202020204" pitchFamily="34" charset="0"/>
                <a:cs typeface="Arial" panose="020B0604020202020204" pitchFamily="34" charset="0"/>
              </a:rPr>
              <a:t> fluid admixed with remnants of necrotic epithelial cells. </a:t>
            </a:r>
            <a:endParaRPr lang="en-GB" sz="2400" dirty="0">
              <a:latin typeface="Arial" panose="020B0604020202020204" pitchFamily="34" charset="0"/>
              <a:cs typeface="Arial" panose="020B0604020202020204" pitchFamily="34" charset="0"/>
            </a:endParaRPr>
          </a:p>
        </p:txBody>
      </p:sp>
      <p:grpSp>
        <p:nvGrpSpPr>
          <p:cNvPr id="7" name="Group 6"/>
          <p:cNvGrpSpPr/>
          <p:nvPr/>
        </p:nvGrpSpPr>
        <p:grpSpPr>
          <a:xfrm>
            <a:off x="7070503" y="837128"/>
            <a:ext cx="5121498" cy="5916800"/>
            <a:chOff x="7070503" y="837128"/>
            <a:chExt cx="5121498" cy="5916800"/>
          </a:xfrm>
        </p:grpSpPr>
        <p:pic>
          <p:nvPicPr>
            <p:cNvPr id="4" name="Image 3"/>
            <p:cNvPicPr>
              <a:picLocks noChangeAspect="1"/>
            </p:cNvPicPr>
            <p:nvPr/>
          </p:nvPicPr>
          <p:blipFill>
            <a:blip r:embed="rId2"/>
            <a:stretch>
              <a:fillRect/>
            </a:stretch>
          </p:blipFill>
          <p:spPr>
            <a:xfrm>
              <a:off x="7070503" y="3348507"/>
              <a:ext cx="5096478" cy="2588653"/>
            </a:xfrm>
            <a:prstGeom prst="rect">
              <a:avLst/>
            </a:prstGeom>
          </p:spPr>
        </p:pic>
        <p:sp>
          <p:nvSpPr>
            <p:cNvPr id="5" name="Rectangle 4"/>
            <p:cNvSpPr/>
            <p:nvPr/>
          </p:nvSpPr>
          <p:spPr>
            <a:xfrm>
              <a:off x="7122017" y="5922931"/>
              <a:ext cx="5044964" cy="830997"/>
            </a:xfrm>
            <a:prstGeom prst="rect">
              <a:avLst/>
            </a:prstGeom>
            <a:solidFill>
              <a:schemeClr val="bg1"/>
            </a:solidFill>
          </p:spPr>
          <p:txBody>
            <a:bodyPr wrap="square">
              <a:spAutoFit/>
            </a:bodyPr>
            <a:lstStyle/>
            <a:p>
              <a:r>
                <a:rPr lang="en-GB" sz="1600" b="0" i="0" u="none" strike="noStrike" baseline="0" dirty="0" smtClean="0">
                  <a:latin typeface="GillSans-BookM"/>
                </a:rPr>
                <a:t>Diffuse alveolar damage in RDS. Some alveoli are</a:t>
              </a:r>
              <a:r>
                <a:rPr lang="en-GB" sz="1600" dirty="0">
                  <a:latin typeface="GillSans-BookM"/>
                </a:rPr>
                <a:t> </a:t>
              </a:r>
              <a:r>
                <a:rPr lang="en-GB" sz="1600" b="0" i="0" u="none" strike="noStrike" baseline="0" dirty="0" smtClean="0">
                  <a:latin typeface="GillSans-BookM"/>
                </a:rPr>
                <a:t>collapsed; others are</a:t>
              </a:r>
              <a:r>
                <a:rPr lang="en-GB" sz="1600" b="0" i="0" u="none" strike="noStrike" dirty="0" smtClean="0">
                  <a:latin typeface="GillSans-BookM"/>
                </a:rPr>
                <a:t> </a:t>
              </a:r>
              <a:r>
                <a:rPr lang="en-GB" sz="1600" b="0" i="0" u="none" strike="noStrike" baseline="0" dirty="0" smtClean="0">
                  <a:latin typeface="GillSans-BookM"/>
                </a:rPr>
                <a:t>distended. Many are lined by bright</a:t>
              </a:r>
              <a:r>
                <a:rPr lang="en-GB" sz="1600" b="0" i="0" u="none" strike="noStrike" dirty="0" smtClean="0">
                  <a:latin typeface="GillSans-BookM"/>
                </a:rPr>
                <a:t> </a:t>
              </a:r>
              <a:r>
                <a:rPr lang="en-GB" sz="1600" b="0" i="0" u="none" strike="noStrike" baseline="0" dirty="0" smtClean="0">
                  <a:latin typeface="GillSans-BookM"/>
                </a:rPr>
                <a:t>pink hyaline membranes </a:t>
              </a:r>
              <a:r>
                <a:rPr lang="en-GB" sz="1600" b="0" i="1" u="none" strike="noStrike" baseline="0" dirty="0" smtClean="0">
                  <a:latin typeface="GillSans-BookItalicM"/>
                </a:rPr>
                <a:t>(arrow).</a:t>
              </a:r>
              <a:endParaRPr lang="en-GB" sz="1600" dirty="0"/>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017" y="837128"/>
              <a:ext cx="5069984" cy="24727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22018" y="2962800"/>
              <a:ext cx="1777284" cy="307777"/>
            </a:xfrm>
            <a:prstGeom prst="rect">
              <a:avLst/>
            </a:prstGeom>
            <a:solidFill>
              <a:schemeClr val="bg1"/>
            </a:solidFill>
          </p:spPr>
          <p:txBody>
            <a:bodyPr wrap="square" rtlCol="0">
              <a:spAutoFit/>
            </a:bodyPr>
            <a:lstStyle/>
            <a:p>
              <a:r>
                <a:rPr lang="en-GB" sz="1400" dirty="0" smtClean="0"/>
                <a:t>Normal lung tissue</a:t>
              </a:r>
              <a:endParaRPr lang="en-GB" sz="1400" dirty="0"/>
            </a:p>
          </p:txBody>
        </p:sp>
      </p:grpSp>
    </p:spTree>
    <p:extLst>
      <p:ext uri="{BB962C8B-B14F-4D97-AF65-F5344CB8AC3E}">
        <p14:creationId xmlns:p14="http://schemas.microsoft.com/office/powerpoint/2010/main" val="3637150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196" y="-104914"/>
            <a:ext cx="8911687" cy="1280890"/>
          </a:xfrm>
        </p:spPr>
        <p:txBody>
          <a:bodyPr>
            <a:normAutofit/>
          </a:bodyPr>
          <a:lstStyle/>
          <a:p>
            <a:r>
              <a:rPr lang="en-GB" sz="4000" dirty="0" smtClean="0">
                <a:solidFill>
                  <a:srgbClr val="C00000"/>
                </a:solidFill>
                <a:latin typeface="Arial" panose="020B0604020202020204" pitchFamily="34" charset="0"/>
                <a:cs typeface="Arial" panose="020B0604020202020204" pitchFamily="34" charset="0"/>
              </a:rPr>
              <a:t>Bronchial asthma</a:t>
            </a:r>
            <a:endParaRPr lang="en-GB" sz="4000" dirty="0">
              <a:solidFill>
                <a:srgbClr val="C0000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140942" y="451859"/>
            <a:ext cx="6820749" cy="6406141"/>
          </a:xfrm>
        </p:spPr>
        <p:txBody>
          <a:bodyPr>
            <a:noAutofit/>
          </a:bodyPr>
          <a:lstStyle/>
          <a:p>
            <a:pPr algn="just"/>
            <a:r>
              <a:rPr lang="en-GB" sz="2000" dirty="0">
                <a:latin typeface="Arial" panose="020B0604020202020204" pitchFamily="34" charset="0"/>
                <a:cs typeface="Arial" panose="020B0604020202020204" pitchFamily="34" charset="0"/>
              </a:rPr>
              <a:t>Asthma </a:t>
            </a:r>
            <a:r>
              <a:rPr lang="en-GB" sz="2000" dirty="0" smtClean="0">
                <a:latin typeface="Arial" panose="020B0604020202020204" pitchFamily="34" charset="0"/>
                <a:cs typeface="Arial" panose="020B0604020202020204" pitchFamily="34" charset="0"/>
              </a:rPr>
              <a:t> is </a:t>
            </a:r>
            <a:r>
              <a:rPr lang="en-GB" sz="2000" dirty="0">
                <a:latin typeface="Arial" panose="020B0604020202020204" pitchFamily="34" charset="0"/>
                <a:cs typeface="Arial" panose="020B0604020202020204" pitchFamily="34" charset="0"/>
              </a:rPr>
              <a:t>a chronic inflammatory disorder of the </a:t>
            </a:r>
            <a:r>
              <a:rPr lang="en-GB" sz="2000" dirty="0" smtClean="0">
                <a:latin typeface="Arial" panose="020B0604020202020204" pitchFamily="34" charset="0"/>
                <a:cs typeface="Arial" panose="020B0604020202020204" pitchFamily="34" charset="0"/>
              </a:rPr>
              <a:t>airways that </a:t>
            </a:r>
            <a:r>
              <a:rPr lang="en-GB" sz="2000" dirty="0">
                <a:latin typeface="Arial" panose="020B0604020202020204" pitchFamily="34" charset="0"/>
                <a:cs typeface="Arial" panose="020B0604020202020204" pitchFamily="34" charset="0"/>
              </a:rPr>
              <a:t>causes recurrent episodes of wheezing, </a:t>
            </a:r>
            <a:r>
              <a:rPr lang="en-GB" sz="2000" dirty="0" smtClean="0">
                <a:latin typeface="Arial" panose="020B0604020202020204" pitchFamily="34" charset="0"/>
                <a:cs typeface="Arial" panose="020B0604020202020204" pitchFamily="34" charset="0"/>
              </a:rPr>
              <a:t>breathlessness, chest </a:t>
            </a:r>
            <a:r>
              <a:rPr lang="en-GB" sz="2000" dirty="0">
                <a:latin typeface="Arial" panose="020B0604020202020204" pitchFamily="34" charset="0"/>
                <a:cs typeface="Arial" panose="020B0604020202020204" pitchFamily="34" charset="0"/>
              </a:rPr>
              <a:t>tightness, and cough, particularly at night </a:t>
            </a:r>
            <a:r>
              <a:rPr lang="en-GB" sz="2000" dirty="0" smtClean="0">
                <a:latin typeface="Arial" panose="020B0604020202020204" pitchFamily="34" charset="0"/>
                <a:cs typeface="Arial" panose="020B0604020202020204" pitchFamily="34" charset="0"/>
              </a:rPr>
              <a:t>and/or early </a:t>
            </a:r>
            <a:r>
              <a:rPr lang="en-GB" sz="2000" dirty="0">
                <a:latin typeface="Arial" panose="020B0604020202020204" pitchFamily="34" charset="0"/>
                <a:cs typeface="Arial" panose="020B0604020202020204" pitchFamily="34" charset="0"/>
              </a:rPr>
              <a:t>in the morning. The hallmarks of the disease </a:t>
            </a:r>
            <a:r>
              <a:rPr lang="en-GB" sz="2000" dirty="0" smtClean="0">
                <a:latin typeface="Arial" panose="020B0604020202020204" pitchFamily="34" charset="0"/>
                <a:cs typeface="Arial" panose="020B0604020202020204" pitchFamily="34" charset="0"/>
              </a:rPr>
              <a:t>are intermittent </a:t>
            </a:r>
            <a:r>
              <a:rPr lang="en-GB" sz="2000" dirty="0">
                <a:latin typeface="Arial" panose="020B0604020202020204" pitchFamily="34" charset="0"/>
                <a:cs typeface="Arial" panose="020B0604020202020204" pitchFamily="34" charset="0"/>
              </a:rPr>
              <a:t>and reversible airway obstruction, chronic </a:t>
            </a:r>
            <a:r>
              <a:rPr lang="en-GB" sz="2000" dirty="0" smtClean="0">
                <a:latin typeface="Arial" panose="020B0604020202020204" pitchFamily="34" charset="0"/>
                <a:cs typeface="Arial" panose="020B0604020202020204" pitchFamily="34" charset="0"/>
              </a:rPr>
              <a:t>bronchial inflammation </a:t>
            </a:r>
            <a:r>
              <a:rPr lang="en-GB" sz="2000" dirty="0">
                <a:latin typeface="Arial" panose="020B0604020202020204" pitchFamily="34" charset="0"/>
                <a:cs typeface="Arial" panose="020B0604020202020204" pitchFamily="34" charset="0"/>
              </a:rPr>
              <a:t>with eosinophils, bronchial smooth muscle </a:t>
            </a:r>
            <a:r>
              <a:rPr lang="en-GB" sz="2000" dirty="0" smtClean="0">
                <a:latin typeface="Arial" panose="020B0604020202020204" pitchFamily="34" charset="0"/>
                <a:cs typeface="Arial" panose="020B0604020202020204" pitchFamily="34" charset="0"/>
              </a:rPr>
              <a:t>cell hypertrophy </a:t>
            </a:r>
            <a:r>
              <a:rPr lang="en-GB" sz="2000" dirty="0">
                <a:latin typeface="Arial" panose="020B0604020202020204" pitchFamily="34" charset="0"/>
                <a:cs typeface="Arial" panose="020B0604020202020204" pitchFamily="34" charset="0"/>
              </a:rPr>
              <a:t>and </a:t>
            </a:r>
            <a:r>
              <a:rPr lang="en-GB" sz="2000" dirty="0" err="1">
                <a:latin typeface="Arial" panose="020B0604020202020204" pitchFamily="34" charset="0"/>
                <a:cs typeface="Arial" panose="020B0604020202020204" pitchFamily="34" charset="0"/>
              </a:rPr>
              <a:t>hyperreactivity</a:t>
            </a:r>
            <a:r>
              <a:rPr lang="en-GB" sz="2000" dirty="0">
                <a:latin typeface="Arial" panose="020B0604020202020204" pitchFamily="34" charset="0"/>
                <a:cs typeface="Arial" panose="020B0604020202020204" pitchFamily="34" charset="0"/>
              </a:rPr>
              <a:t>, and increased mucus secretion</a:t>
            </a:r>
            <a:r>
              <a:rPr lang="en-GB" sz="2000" dirty="0" smtClean="0">
                <a:latin typeface="Arial" panose="020B0604020202020204" pitchFamily="34" charset="0"/>
                <a:cs typeface="Arial" panose="020B0604020202020204" pitchFamily="34" charset="0"/>
              </a:rPr>
              <a:t>.</a:t>
            </a:r>
          </a:p>
          <a:p>
            <a:pPr algn="just"/>
            <a:r>
              <a:rPr lang="en-GB" sz="2000" dirty="0">
                <a:latin typeface="Arial" panose="020B0604020202020204" pitchFamily="34" charset="0"/>
                <a:cs typeface="Arial" panose="020B0604020202020204" pitchFamily="34" charset="0"/>
              </a:rPr>
              <a:t>Many cells play a role in the inflammatory response, </a:t>
            </a:r>
            <a:r>
              <a:rPr lang="en-GB" sz="2000" dirty="0" smtClean="0">
                <a:latin typeface="Arial" panose="020B0604020202020204" pitchFamily="34" charset="0"/>
                <a:cs typeface="Arial" panose="020B0604020202020204" pitchFamily="34" charset="0"/>
              </a:rPr>
              <a:t>in </a:t>
            </a:r>
            <a:r>
              <a:rPr lang="fr-FR" sz="2000" dirty="0" err="1" smtClean="0">
                <a:latin typeface="Arial" panose="020B0604020202020204" pitchFamily="34" charset="0"/>
                <a:cs typeface="Arial" panose="020B0604020202020204" pitchFamily="34" charset="0"/>
              </a:rPr>
              <a:t>particular</a:t>
            </a:r>
            <a:r>
              <a:rPr lang="fr-FR" sz="2000" dirty="0" smtClean="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eosinophils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mast</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cells</a:t>
            </a:r>
            <a:r>
              <a:rPr lang="fr-FR" sz="2000" dirty="0">
                <a:latin typeface="Arial" panose="020B0604020202020204" pitchFamily="34" charset="0"/>
                <a:cs typeface="Arial" panose="020B0604020202020204" pitchFamily="34" charset="0"/>
              </a:rPr>
              <a:t>, macrophages, </a:t>
            </a:r>
            <a:r>
              <a:rPr lang="fr-FR" sz="2000" dirty="0" smtClean="0">
                <a:latin typeface="Arial" panose="020B0604020202020204" pitchFamily="34" charset="0"/>
                <a:cs typeface="Arial" panose="020B0604020202020204" pitchFamily="34" charset="0"/>
              </a:rPr>
              <a:t>lymphocytes, </a:t>
            </a:r>
            <a:r>
              <a:rPr lang="en-GB" sz="2000" dirty="0" smtClean="0">
                <a:latin typeface="Arial" panose="020B0604020202020204" pitchFamily="34" charset="0"/>
                <a:cs typeface="Arial" panose="020B0604020202020204" pitchFamily="34" charset="0"/>
              </a:rPr>
              <a:t>neutrophils</a:t>
            </a:r>
            <a:r>
              <a:rPr lang="en-GB" sz="2000" dirty="0">
                <a:latin typeface="Arial" panose="020B0604020202020204" pitchFamily="34" charset="0"/>
                <a:cs typeface="Arial" panose="020B0604020202020204" pitchFamily="34" charset="0"/>
              </a:rPr>
              <a:t>, and epithelial cells</a:t>
            </a:r>
            <a:r>
              <a:rPr lang="en-GB" sz="2000" dirty="0" smtClean="0">
                <a:latin typeface="Arial" panose="020B0604020202020204" pitchFamily="34" charset="0"/>
                <a:cs typeface="Arial" panose="020B0604020202020204" pitchFamily="34" charset="0"/>
              </a:rPr>
              <a:t>.</a:t>
            </a:r>
          </a:p>
          <a:p>
            <a:pPr algn="just"/>
            <a:r>
              <a:rPr lang="en-GB" sz="2000" dirty="0" smtClean="0">
                <a:latin typeface="Arial" panose="020B0604020202020204" pitchFamily="34" charset="0"/>
                <a:cs typeface="Arial" panose="020B0604020202020204" pitchFamily="34" charset="0"/>
              </a:rPr>
              <a:t>Note: </a:t>
            </a:r>
            <a:r>
              <a:rPr lang="en-GB" sz="2000" dirty="0">
                <a:latin typeface="Arial" panose="020B0604020202020204" pitchFamily="34" charset="0"/>
                <a:cs typeface="Arial" panose="020B0604020202020204" pitchFamily="34" charset="0"/>
              </a:rPr>
              <a:t>the accumulation of mucus in the </a:t>
            </a:r>
            <a:r>
              <a:rPr lang="en-GB" sz="2000" dirty="0" smtClean="0">
                <a:latin typeface="Arial" panose="020B0604020202020204" pitchFamily="34" charset="0"/>
                <a:cs typeface="Arial" panose="020B0604020202020204" pitchFamily="34" charset="0"/>
              </a:rPr>
              <a:t>bronchial lumen </a:t>
            </a:r>
            <a:r>
              <a:rPr lang="en-GB" sz="2000" dirty="0">
                <a:latin typeface="Arial" panose="020B0604020202020204" pitchFamily="34" charset="0"/>
                <a:cs typeface="Arial" panose="020B0604020202020204" pitchFamily="34" charset="0"/>
              </a:rPr>
              <a:t>resulting from an increase in the number of mucus-secreting goblet cells in the mucosa and hypertrophy of submucosal glands. In addition, </a:t>
            </a:r>
            <a:r>
              <a:rPr lang="en-GB" sz="2000" dirty="0" smtClean="0">
                <a:latin typeface="Arial" panose="020B0604020202020204" pitchFamily="34" charset="0"/>
                <a:cs typeface="Arial" panose="020B0604020202020204" pitchFamily="34" charset="0"/>
              </a:rPr>
              <a:t>there is </a:t>
            </a:r>
            <a:r>
              <a:rPr lang="en-GB" sz="2000" dirty="0">
                <a:latin typeface="Arial" panose="020B0604020202020204" pitchFamily="34" charset="0"/>
                <a:cs typeface="Arial" panose="020B0604020202020204" pitchFamily="34" charset="0"/>
              </a:rPr>
              <a:t>intense chronic inflammation due to recruitment of eosinophils, macrophages, and other inflammatory cells. Basement membrane underlying </a:t>
            </a:r>
            <a:r>
              <a:rPr lang="en-GB" sz="2000" dirty="0" smtClean="0">
                <a:latin typeface="Arial" panose="020B0604020202020204" pitchFamily="34" charset="0"/>
                <a:cs typeface="Arial" panose="020B0604020202020204" pitchFamily="34" charset="0"/>
              </a:rPr>
              <a:t>the mucosal </a:t>
            </a:r>
            <a:r>
              <a:rPr lang="en-GB" sz="2000" dirty="0">
                <a:latin typeface="Arial" panose="020B0604020202020204" pitchFamily="34" charset="0"/>
                <a:cs typeface="Arial" panose="020B0604020202020204" pitchFamily="34" charset="0"/>
              </a:rPr>
              <a:t>epithelium is thickened, and smooth muscle cells exhibit hypertrophy and hyperplasia.</a:t>
            </a:r>
          </a:p>
        </p:txBody>
      </p:sp>
      <p:grpSp>
        <p:nvGrpSpPr>
          <p:cNvPr id="5" name="Group 4"/>
          <p:cNvGrpSpPr/>
          <p:nvPr/>
        </p:nvGrpSpPr>
        <p:grpSpPr>
          <a:xfrm>
            <a:off x="7912323" y="631067"/>
            <a:ext cx="4279677" cy="6226933"/>
            <a:chOff x="7912323" y="631067"/>
            <a:chExt cx="4279677" cy="6226933"/>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482" y="985036"/>
              <a:ext cx="4275518"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3632" y="3543300"/>
              <a:ext cx="4218368"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12323" y="631067"/>
              <a:ext cx="4279677" cy="369332"/>
            </a:xfrm>
            <a:prstGeom prst="rect">
              <a:avLst/>
            </a:prstGeom>
            <a:solidFill>
              <a:schemeClr val="bg1"/>
            </a:solidFill>
          </p:spPr>
          <p:txBody>
            <a:bodyPr wrap="square" rtlCol="0">
              <a:spAutoFit/>
            </a:bodyPr>
            <a:lstStyle/>
            <a:p>
              <a:r>
                <a:rPr lang="en-GB" dirty="0" smtClean="0"/>
                <a:t>Normal airway</a:t>
              </a:r>
              <a:endParaRPr lang="en-GB" dirty="0"/>
            </a:p>
          </p:txBody>
        </p:sp>
        <p:sp>
          <p:nvSpPr>
            <p:cNvPr id="7" name="TextBox 6"/>
            <p:cNvSpPr txBox="1"/>
            <p:nvPr/>
          </p:nvSpPr>
          <p:spPr>
            <a:xfrm>
              <a:off x="7961691" y="3166082"/>
              <a:ext cx="4230309" cy="369332"/>
            </a:xfrm>
            <a:prstGeom prst="rect">
              <a:avLst/>
            </a:prstGeom>
            <a:solidFill>
              <a:schemeClr val="bg1"/>
            </a:solidFill>
          </p:spPr>
          <p:txBody>
            <a:bodyPr wrap="square" rtlCol="0">
              <a:spAutoFit/>
            </a:bodyPr>
            <a:lstStyle/>
            <a:p>
              <a:r>
                <a:rPr lang="en-GB" dirty="0" smtClean="0"/>
                <a:t>Airway in Asthma</a:t>
              </a:r>
              <a:endParaRPr lang="en-GB" dirty="0"/>
            </a:p>
          </p:txBody>
        </p:sp>
      </p:grpSp>
    </p:spTree>
    <p:extLst>
      <p:ext uri="{BB962C8B-B14F-4D97-AF65-F5344CB8AC3E}">
        <p14:creationId xmlns:p14="http://schemas.microsoft.com/office/powerpoint/2010/main" val="1719362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17" y="15844"/>
            <a:ext cx="6163433" cy="854026"/>
          </a:xfrm>
        </p:spPr>
        <p:txBody>
          <a:bodyPr>
            <a:noAutofit/>
          </a:bodyPr>
          <a:lstStyle/>
          <a:p>
            <a:r>
              <a:rPr lang="en-GB" sz="4000" dirty="0">
                <a:solidFill>
                  <a:srgbClr val="C00000"/>
                </a:solidFill>
                <a:latin typeface="Arial" panose="020B0604020202020204" pitchFamily="34" charset="0"/>
                <a:cs typeface="Arial" panose="020B0604020202020204" pitchFamily="34" charset="0"/>
              </a:rPr>
              <a:t>Pathogenesis </a:t>
            </a:r>
            <a:r>
              <a:rPr lang="en-GB" sz="4000" dirty="0" smtClean="0">
                <a:solidFill>
                  <a:srgbClr val="C00000"/>
                </a:solidFill>
                <a:latin typeface="Arial" panose="020B0604020202020204" pitchFamily="34" charset="0"/>
                <a:cs typeface="Arial" panose="020B0604020202020204" pitchFamily="34" charset="0"/>
              </a:rPr>
              <a:t>of Asthma</a:t>
            </a:r>
            <a:endParaRPr lang="en-GB" sz="40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614151" y="1049491"/>
            <a:ext cx="6469038" cy="5801300"/>
          </a:xfrm>
        </p:spPr>
        <p:txBody>
          <a:bodyPr>
            <a:noAutofit/>
          </a:bodyPr>
          <a:lstStyle/>
          <a:p>
            <a:pPr algn="just"/>
            <a:r>
              <a:rPr lang="en-GB" sz="2000" dirty="0">
                <a:latin typeface="Arial" panose="020B0604020202020204" pitchFamily="34" charset="0"/>
                <a:cs typeface="Arial" panose="020B0604020202020204" pitchFamily="34" charset="0"/>
              </a:rPr>
              <a:t>Inhaled allergens (antigens) elicit a TH2-dominated response </a:t>
            </a:r>
            <a:r>
              <a:rPr lang="en-GB" sz="2000" dirty="0" err="1">
                <a:latin typeface="Arial" panose="020B0604020202020204" pitchFamily="34" charset="0"/>
                <a:cs typeface="Arial" panose="020B0604020202020204" pitchFamily="34" charset="0"/>
              </a:rPr>
              <a:t>favoring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IgE</a:t>
            </a:r>
            <a:r>
              <a:rPr lang="en-GB" sz="2000" dirty="0">
                <a:latin typeface="Arial" panose="020B0604020202020204" pitchFamily="34" charset="0"/>
                <a:cs typeface="Arial" panose="020B0604020202020204" pitchFamily="34" charset="0"/>
              </a:rPr>
              <a:t> production and eosinophil recruitment (priming or sensitization). </a:t>
            </a:r>
            <a:r>
              <a:rPr lang="en-GB" sz="2000" dirty="0" smtClean="0">
                <a:latin typeface="Arial" panose="020B0604020202020204" pitchFamily="34" charset="0"/>
                <a:cs typeface="Arial" panose="020B0604020202020204" pitchFamily="34" charset="0"/>
              </a:rPr>
              <a:t>On </a:t>
            </a:r>
            <a:r>
              <a:rPr lang="en-GB" sz="2000" dirty="0" err="1">
                <a:latin typeface="Arial" panose="020B0604020202020204" pitchFamily="34" charset="0"/>
                <a:cs typeface="Arial" panose="020B0604020202020204" pitchFamily="34" charset="0"/>
              </a:rPr>
              <a:t>reexposure</a:t>
            </a:r>
            <a:r>
              <a:rPr lang="en-GB" sz="2000" dirty="0">
                <a:latin typeface="Arial" panose="020B0604020202020204" pitchFamily="34" charset="0"/>
                <a:cs typeface="Arial" panose="020B0604020202020204" pitchFamily="34" charset="0"/>
              </a:rPr>
              <a:t> to antigen (Ag), the immediate reaction is triggered by antigen-induced cross-linking of </a:t>
            </a:r>
            <a:r>
              <a:rPr lang="en-GB" sz="2000" dirty="0" err="1">
                <a:latin typeface="Arial" panose="020B0604020202020204" pitchFamily="34" charset="0"/>
                <a:cs typeface="Arial" panose="020B0604020202020204" pitchFamily="34" charset="0"/>
              </a:rPr>
              <a:t>IgE</a:t>
            </a:r>
            <a:r>
              <a:rPr lang="en-GB" sz="2000" dirty="0">
                <a:latin typeface="Arial" panose="020B0604020202020204" pitchFamily="34" charset="0"/>
                <a:cs typeface="Arial" panose="020B0604020202020204" pitchFamily="34" charset="0"/>
              </a:rPr>
              <a:t> bound to </a:t>
            </a:r>
            <a:r>
              <a:rPr lang="en-GB" sz="2000" dirty="0" err="1">
                <a:latin typeface="Arial" panose="020B0604020202020204" pitchFamily="34" charset="0"/>
                <a:cs typeface="Arial" panose="020B0604020202020204" pitchFamily="34" charset="0"/>
              </a:rPr>
              <a:t>IgE</a:t>
            </a:r>
            <a:r>
              <a:rPr lang="en-GB" sz="2000" dirty="0">
                <a:latin typeface="Arial" panose="020B0604020202020204" pitchFamily="34" charset="0"/>
                <a:cs typeface="Arial" panose="020B0604020202020204" pitchFamily="34" charset="0"/>
              </a:rPr>
              <a:t> receptors on mast cells in the airways. These cells release preformed mediators. Collectively, either directly or through neuronal reflexes, the mediators induce bronchospasm, increase vascular permeability and mucus production, and recruit additional mediator-releasing cells from the blood. </a:t>
            </a: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arrival of recruited leukocytes (neutrophils, eosinophils, basophils, lymphocytes, and monocytes) signals the initiation of the late phase of asthma and a fresh round of mediator release from leukocytes, endothelium, and epithelial cells. Factors, particularly from eosinophils (e.g., major basic protein, eosinophil cationic protein), also cause damage to the epithelium. </a:t>
            </a:r>
          </a:p>
          <a:p>
            <a:pPr algn="just"/>
            <a:endParaRPr lang="en-GB" sz="2000" dirty="0">
              <a:latin typeface="Arial" panose="020B0604020202020204" pitchFamily="34" charset="0"/>
              <a:cs typeface="Arial" panose="020B0604020202020204" pitchFamily="34" charset="0"/>
            </a:endParaRPr>
          </a:p>
        </p:txBody>
      </p:sp>
      <p:grpSp>
        <p:nvGrpSpPr>
          <p:cNvPr id="6" name="Group 5"/>
          <p:cNvGrpSpPr/>
          <p:nvPr/>
        </p:nvGrpSpPr>
        <p:grpSpPr>
          <a:xfrm>
            <a:off x="7042245" y="73525"/>
            <a:ext cx="5149754" cy="6777266"/>
            <a:chOff x="5644970" y="73525"/>
            <a:chExt cx="6547030" cy="6777266"/>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970" y="442857"/>
              <a:ext cx="6547030" cy="6038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44970" y="73525"/>
              <a:ext cx="6547030" cy="369332"/>
            </a:xfrm>
            <a:prstGeom prst="rect">
              <a:avLst/>
            </a:prstGeom>
            <a:solidFill>
              <a:schemeClr val="bg1"/>
            </a:solidFill>
          </p:spPr>
          <p:txBody>
            <a:bodyPr wrap="square" rtlCol="0">
              <a:spAutoFit/>
            </a:bodyPr>
            <a:lstStyle/>
            <a:p>
              <a:r>
                <a:rPr lang="en-GB" dirty="0" smtClean="0"/>
                <a:t>Triggering of Asthma</a:t>
              </a:r>
              <a:endParaRPr lang="en-GB" dirty="0"/>
            </a:p>
          </p:txBody>
        </p:sp>
        <p:sp>
          <p:nvSpPr>
            <p:cNvPr id="9" name="TextBox 8"/>
            <p:cNvSpPr txBox="1"/>
            <p:nvPr/>
          </p:nvSpPr>
          <p:spPr>
            <a:xfrm>
              <a:off x="5644970" y="6481459"/>
              <a:ext cx="6539776" cy="369332"/>
            </a:xfrm>
            <a:prstGeom prst="rect">
              <a:avLst/>
            </a:prstGeom>
            <a:solidFill>
              <a:schemeClr val="bg1"/>
            </a:solidFill>
          </p:spPr>
          <p:txBody>
            <a:bodyPr wrap="square" rtlCol="0">
              <a:spAutoFit/>
            </a:bodyPr>
            <a:lstStyle/>
            <a:p>
              <a:r>
                <a:rPr lang="en-GB" dirty="0" smtClean="0"/>
                <a:t>Immediate phase                    Late phase</a:t>
              </a:r>
              <a:endParaRPr lang="en-GB" dirty="0"/>
            </a:p>
          </p:txBody>
        </p:sp>
      </p:grpSp>
    </p:spTree>
    <p:extLst>
      <p:ext uri="{BB962C8B-B14F-4D97-AF65-F5344CB8AC3E}">
        <p14:creationId xmlns:p14="http://schemas.microsoft.com/office/powerpoint/2010/main" val="1698440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6513" y="0"/>
            <a:ext cx="8911687" cy="1280890"/>
          </a:xfrm>
        </p:spPr>
        <p:txBody>
          <a:bodyPr>
            <a:normAutofit/>
          </a:bodyPr>
          <a:lstStyle/>
          <a:p>
            <a:r>
              <a:rPr lang="en-GB" sz="4000" dirty="0" smtClean="0">
                <a:solidFill>
                  <a:srgbClr val="C00000"/>
                </a:solidFill>
                <a:latin typeface="Arial" panose="020B0604020202020204" pitchFamily="34" charset="0"/>
                <a:cs typeface="Arial" panose="020B0604020202020204" pitchFamily="34" charset="0"/>
              </a:rPr>
              <a:t>Emphysema </a:t>
            </a:r>
            <a:endParaRPr lang="en-GB" sz="4000" dirty="0">
              <a:solidFill>
                <a:srgbClr val="C0000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1230" y="1255336"/>
            <a:ext cx="5717661" cy="3777622"/>
          </a:xfrm>
        </p:spPr>
        <p:txBody>
          <a:bodyPr>
            <a:noAutofit/>
          </a:bodyPr>
          <a:lstStyle/>
          <a:p>
            <a:pPr algn="just"/>
            <a:r>
              <a:rPr lang="en-GB" sz="2000" dirty="0" smtClean="0">
                <a:latin typeface="Arial" panose="020B0604020202020204" pitchFamily="34" charset="0"/>
                <a:cs typeface="Arial" panose="020B0604020202020204" pitchFamily="34" charset="0"/>
              </a:rPr>
              <a:t>Emphysema is characterized by abnormal permanent enlargement of the air spaces distal to the terminal bronchioles, accompanied by destruction of their walls without significant fibrosis.</a:t>
            </a:r>
          </a:p>
          <a:p>
            <a:pPr algn="just"/>
            <a:r>
              <a:rPr lang="en-GB" sz="2000" dirty="0">
                <a:latin typeface="Arial" panose="020B0604020202020204" pitchFamily="34" charset="0"/>
                <a:cs typeface="Arial" panose="020B0604020202020204" pitchFamily="34" charset="0"/>
              </a:rPr>
              <a:t>Emphysema is classified according to its anatomic </a:t>
            </a:r>
            <a:r>
              <a:rPr lang="en-GB" sz="2000" dirty="0" smtClean="0">
                <a:latin typeface="Arial" panose="020B0604020202020204" pitchFamily="34" charset="0"/>
                <a:cs typeface="Arial" panose="020B0604020202020204" pitchFamily="34" charset="0"/>
              </a:rPr>
              <a:t>distribution within </a:t>
            </a:r>
            <a:r>
              <a:rPr lang="en-GB" sz="2000" dirty="0">
                <a:latin typeface="Arial" panose="020B0604020202020204" pitchFamily="34" charset="0"/>
                <a:cs typeface="Arial" panose="020B0604020202020204" pitchFamily="34" charset="0"/>
              </a:rPr>
              <a:t>the </a:t>
            </a:r>
            <a:r>
              <a:rPr lang="en-GB" sz="2000" dirty="0" smtClean="0">
                <a:latin typeface="Arial" panose="020B0604020202020204" pitchFamily="34" charset="0"/>
                <a:cs typeface="Arial" panose="020B0604020202020204" pitchFamily="34" charset="0"/>
              </a:rPr>
              <a:t>lobule, </a:t>
            </a:r>
            <a:r>
              <a:rPr lang="en-GB" sz="2000" dirty="0">
                <a:latin typeface="Arial" panose="020B0604020202020204" pitchFamily="34" charset="0"/>
                <a:cs typeface="Arial" panose="020B0604020202020204" pitchFamily="34" charset="0"/>
              </a:rPr>
              <a:t>the acinus is </a:t>
            </a:r>
            <a:r>
              <a:rPr lang="en-GB" sz="2000" dirty="0" smtClean="0">
                <a:latin typeface="Arial" panose="020B0604020202020204" pitchFamily="34" charset="0"/>
                <a:cs typeface="Arial" panose="020B0604020202020204" pitchFamily="34" charset="0"/>
              </a:rPr>
              <a:t>the structure </a:t>
            </a:r>
            <a:r>
              <a:rPr lang="en-GB" sz="2000" dirty="0">
                <a:latin typeface="Arial" panose="020B0604020202020204" pitchFamily="34" charset="0"/>
                <a:cs typeface="Arial" panose="020B0604020202020204" pitchFamily="34" charset="0"/>
              </a:rPr>
              <a:t>distal to terminal bronchioles, and a cluster </a:t>
            </a:r>
            <a:r>
              <a:rPr lang="en-GB" sz="2000" dirty="0" smtClean="0">
                <a:latin typeface="Arial" panose="020B0604020202020204" pitchFamily="34" charset="0"/>
                <a:cs typeface="Arial" panose="020B0604020202020204" pitchFamily="34" charset="0"/>
              </a:rPr>
              <a:t>of three </a:t>
            </a:r>
            <a:r>
              <a:rPr lang="en-GB" sz="2000" dirty="0">
                <a:latin typeface="Arial" panose="020B0604020202020204" pitchFamily="34" charset="0"/>
                <a:cs typeface="Arial" panose="020B0604020202020204" pitchFamily="34" charset="0"/>
              </a:rPr>
              <a:t>to five acini is called a </a:t>
            </a:r>
            <a:r>
              <a:rPr lang="en-GB" sz="2000" dirty="0" smtClean="0">
                <a:latin typeface="Arial" panose="020B0604020202020204" pitchFamily="34" charset="0"/>
                <a:cs typeface="Arial" panose="020B0604020202020204" pitchFamily="34" charset="0"/>
              </a:rPr>
              <a:t>lobule</a:t>
            </a:r>
            <a:r>
              <a:rPr lang="en-GB" sz="2000" i="1"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There are four </a:t>
            </a:r>
            <a:r>
              <a:rPr lang="en-GB" sz="2000" dirty="0">
                <a:latin typeface="Arial" panose="020B0604020202020204" pitchFamily="34" charset="0"/>
                <a:cs typeface="Arial" panose="020B0604020202020204" pitchFamily="34" charset="0"/>
              </a:rPr>
              <a:t>major types of emphysema: </a:t>
            </a:r>
            <a:endParaRPr lang="en-GB" sz="2000" dirty="0" smtClean="0">
              <a:latin typeface="Arial" panose="020B0604020202020204" pitchFamily="34" charset="0"/>
              <a:cs typeface="Arial" panose="020B0604020202020204" pitchFamily="34" charset="0"/>
            </a:endParaRPr>
          </a:p>
          <a:p>
            <a:pPr marL="0" indent="0" algn="just">
              <a:buNone/>
            </a:pPr>
            <a:r>
              <a:rPr lang="en-GB" sz="2000" b="1" dirty="0" smtClean="0">
                <a:latin typeface="Arial" panose="020B0604020202020204" pitchFamily="34" charset="0"/>
                <a:cs typeface="Arial" panose="020B0604020202020204" pitchFamily="34" charset="0"/>
              </a:rPr>
              <a:t>(</a:t>
            </a:r>
            <a:r>
              <a:rPr lang="en-GB" sz="2000" b="1" dirty="0">
                <a:solidFill>
                  <a:srgbClr val="FF0000"/>
                </a:solidFill>
                <a:latin typeface="Arial" panose="020B0604020202020204" pitchFamily="34" charset="0"/>
                <a:cs typeface="Arial" panose="020B0604020202020204" pitchFamily="34" charset="0"/>
              </a:rPr>
              <a:t>1</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centriacinar</a:t>
            </a:r>
            <a:r>
              <a:rPr lang="en-GB" sz="2000" b="1" dirty="0">
                <a:latin typeface="Arial" panose="020B0604020202020204" pitchFamily="34" charset="0"/>
                <a:cs typeface="Arial" panose="020B0604020202020204" pitchFamily="34" charset="0"/>
              </a:rPr>
              <a:t>, (</a:t>
            </a:r>
            <a:r>
              <a:rPr lang="en-GB" sz="2000" b="1" dirty="0">
                <a:solidFill>
                  <a:srgbClr val="FF0000"/>
                </a:solidFill>
                <a:latin typeface="Arial" panose="020B0604020202020204" pitchFamily="34" charset="0"/>
                <a:cs typeface="Arial" panose="020B0604020202020204" pitchFamily="34" charset="0"/>
              </a:rPr>
              <a:t>2</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panacinar</a:t>
            </a:r>
            <a:r>
              <a:rPr lang="en-GB" sz="2000" b="1" dirty="0" smtClean="0">
                <a:latin typeface="Arial" panose="020B0604020202020204" pitchFamily="34" charset="0"/>
                <a:cs typeface="Arial" panose="020B0604020202020204" pitchFamily="34" charset="0"/>
              </a:rPr>
              <a:t>, </a:t>
            </a:r>
            <a:r>
              <a:rPr lang="pt-BR" sz="2000" b="1" dirty="0" smtClean="0">
                <a:latin typeface="Arial" panose="020B0604020202020204" pitchFamily="34" charset="0"/>
                <a:cs typeface="Arial" panose="020B0604020202020204" pitchFamily="34" charset="0"/>
              </a:rPr>
              <a:t>(</a:t>
            </a:r>
            <a:r>
              <a:rPr lang="pt-BR" sz="2000" b="1" dirty="0">
                <a:solidFill>
                  <a:srgbClr val="FF0000"/>
                </a:solidFill>
                <a:latin typeface="Arial" panose="020B0604020202020204" pitchFamily="34" charset="0"/>
                <a:cs typeface="Arial" panose="020B0604020202020204" pitchFamily="34" charset="0"/>
              </a:rPr>
              <a:t>3</a:t>
            </a:r>
            <a:r>
              <a:rPr lang="pt-BR" sz="2000" b="1" dirty="0">
                <a:latin typeface="Arial" panose="020B0604020202020204" pitchFamily="34" charset="0"/>
                <a:cs typeface="Arial" panose="020B0604020202020204" pitchFamily="34" charset="0"/>
              </a:rPr>
              <a:t>) distal acinar, and (</a:t>
            </a:r>
            <a:r>
              <a:rPr lang="pt-BR" sz="2000" b="1" dirty="0">
                <a:solidFill>
                  <a:srgbClr val="FF0000"/>
                </a:solidFill>
                <a:latin typeface="Arial" panose="020B0604020202020204" pitchFamily="34" charset="0"/>
                <a:cs typeface="Arial" panose="020B0604020202020204" pitchFamily="34" charset="0"/>
              </a:rPr>
              <a:t>4</a:t>
            </a:r>
            <a:r>
              <a:rPr lang="pt-BR" sz="2000" b="1" dirty="0">
                <a:latin typeface="Arial" panose="020B0604020202020204" pitchFamily="34" charset="0"/>
                <a:cs typeface="Arial" panose="020B0604020202020204" pitchFamily="34" charset="0"/>
              </a:rPr>
              <a:t>) irregular.</a:t>
            </a:r>
            <a:endParaRPr lang="en-GB" sz="2000" b="1" dirty="0">
              <a:latin typeface="Arial" panose="020B0604020202020204" pitchFamily="34" charset="0"/>
              <a:cs typeface="Arial" panose="020B0604020202020204" pitchFamily="34" charset="0"/>
            </a:endParaRPr>
          </a:p>
        </p:txBody>
      </p:sp>
      <p:grpSp>
        <p:nvGrpSpPr>
          <p:cNvPr id="6" name="Group 5"/>
          <p:cNvGrpSpPr/>
          <p:nvPr/>
        </p:nvGrpSpPr>
        <p:grpSpPr>
          <a:xfrm>
            <a:off x="5142963" y="167425"/>
            <a:ext cx="7049037" cy="6690575"/>
            <a:chOff x="5142963" y="167425"/>
            <a:chExt cx="7049037" cy="6690575"/>
          </a:xfrm>
        </p:grpSpPr>
        <p:pic>
          <p:nvPicPr>
            <p:cNvPr id="4" name="Image 3"/>
            <p:cNvPicPr>
              <a:picLocks noChangeAspect="1"/>
            </p:cNvPicPr>
            <p:nvPr/>
          </p:nvPicPr>
          <p:blipFill>
            <a:blip r:embed="rId2"/>
            <a:stretch>
              <a:fillRect/>
            </a:stretch>
          </p:blipFill>
          <p:spPr>
            <a:xfrm>
              <a:off x="6987862" y="167425"/>
              <a:ext cx="4495800" cy="5153025"/>
            </a:xfrm>
            <a:prstGeom prst="rect">
              <a:avLst/>
            </a:prstGeom>
          </p:spPr>
        </p:pic>
        <p:sp>
          <p:nvSpPr>
            <p:cNvPr id="5" name="Rectangle 4"/>
            <p:cNvSpPr/>
            <p:nvPr/>
          </p:nvSpPr>
          <p:spPr>
            <a:xfrm>
              <a:off x="5142963" y="5288340"/>
              <a:ext cx="7049037" cy="1569660"/>
            </a:xfrm>
            <a:prstGeom prst="rect">
              <a:avLst/>
            </a:prstGeom>
            <a:solidFill>
              <a:schemeClr val="bg1"/>
            </a:solidFill>
          </p:spPr>
          <p:txBody>
            <a:bodyPr wrap="square">
              <a:spAutoFit/>
            </a:bodyPr>
            <a:lstStyle/>
            <a:p>
              <a:pPr algn="just"/>
              <a:r>
                <a:rPr lang="en-GB" sz="1600" b="0" i="0" u="none" strike="noStrike" baseline="0" dirty="0" smtClean="0">
                  <a:solidFill>
                    <a:srgbClr val="000000"/>
                  </a:solidFill>
                  <a:latin typeface="GillSans-BookM"/>
                </a:rPr>
                <a:t>Major patterns of emphysema. </a:t>
              </a:r>
              <a:r>
                <a:rPr lang="en-GB" sz="1600" b="1" i="0" u="none" strike="noStrike" baseline="0" dirty="0" smtClean="0">
                  <a:solidFill>
                    <a:srgbClr val="333333"/>
                  </a:solidFill>
                  <a:latin typeface="GillSans-Bold"/>
                </a:rPr>
                <a:t>A, </a:t>
              </a:r>
              <a:r>
                <a:rPr lang="en-GB" sz="1600" b="0" i="0" u="none" strike="noStrike" baseline="0" dirty="0" smtClean="0">
                  <a:solidFill>
                    <a:srgbClr val="000000"/>
                  </a:solidFill>
                  <a:latin typeface="GillSans-BookM"/>
                </a:rPr>
                <a:t>Diagram of normal</a:t>
              </a:r>
              <a:r>
                <a:rPr lang="en-GB" sz="1600" b="0" i="0" u="none" strike="noStrike" dirty="0" smtClean="0">
                  <a:solidFill>
                    <a:srgbClr val="000000"/>
                  </a:solidFill>
                  <a:latin typeface="GillSans-BookM"/>
                </a:rPr>
                <a:t> </a:t>
              </a:r>
              <a:r>
                <a:rPr lang="en-GB" sz="1600" b="0" i="0" u="none" strike="noStrike" baseline="0" dirty="0" smtClean="0">
                  <a:solidFill>
                    <a:srgbClr val="000000"/>
                  </a:solidFill>
                  <a:latin typeface="GillSans-BookM"/>
                </a:rPr>
                <a:t>structure of the acinus, the fundamental unit of the lung. </a:t>
              </a:r>
              <a:r>
                <a:rPr lang="en-GB" sz="1600" b="1" i="0" u="none" strike="noStrike" baseline="0" dirty="0" smtClean="0">
                  <a:solidFill>
                    <a:srgbClr val="333333"/>
                  </a:solidFill>
                  <a:latin typeface="GillSans-Bold"/>
                </a:rPr>
                <a:t>B,</a:t>
              </a:r>
              <a:r>
                <a:rPr lang="en-GB" sz="1600" b="1" i="0" u="none" strike="noStrike" dirty="0" smtClean="0">
                  <a:solidFill>
                    <a:srgbClr val="333333"/>
                  </a:solidFill>
                  <a:latin typeface="GillSans-Bold"/>
                </a:rPr>
                <a:t> </a:t>
              </a:r>
              <a:r>
                <a:rPr lang="en-GB" sz="1600" b="0" i="0" u="none" strike="noStrike" baseline="0" dirty="0" err="1" smtClean="0">
                  <a:solidFill>
                    <a:srgbClr val="000000"/>
                  </a:solidFill>
                  <a:latin typeface="GillSans-BookM"/>
                </a:rPr>
                <a:t>Centriacinar</a:t>
              </a:r>
              <a:r>
                <a:rPr lang="en-GB" sz="1600" dirty="0" smtClean="0">
                  <a:solidFill>
                    <a:srgbClr val="000000"/>
                  </a:solidFill>
                  <a:latin typeface="GillSans-BookM"/>
                </a:rPr>
                <a:t> </a:t>
              </a:r>
              <a:r>
                <a:rPr lang="en-GB" sz="1600" b="0" i="0" u="none" strike="noStrike" baseline="0" dirty="0" smtClean="0">
                  <a:solidFill>
                    <a:srgbClr val="000000"/>
                  </a:solidFill>
                  <a:latin typeface="GillSans-BookM"/>
                </a:rPr>
                <a:t>emphysema with dilation that initially affects the respiratory bronchioles.</a:t>
              </a:r>
              <a:r>
                <a:rPr lang="en-GB" sz="1600" b="0" i="0" u="none" strike="noStrike" dirty="0" smtClean="0">
                  <a:solidFill>
                    <a:srgbClr val="000000"/>
                  </a:solidFill>
                  <a:latin typeface="GillSans-BookM"/>
                </a:rPr>
                <a:t> </a:t>
              </a:r>
              <a:r>
                <a:rPr lang="en-GB" sz="1600" b="1" i="0" u="none" strike="noStrike" baseline="0" dirty="0" smtClean="0">
                  <a:solidFill>
                    <a:srgbClr val="333333"/>
                  </a:solidFill>
                  <a:latin typeface="GillSans-Bold"/>
                </a:rPr>
                <a:t>C, </a:t>
              </a:r>
              <a:r>
                <a:rPr lang="en-GB" sz="1600" b="0" i="0" u="none" strike="noStrike" baseline="0" dirty="0" err="1" smtClean="0">
                  <a:solidFill>
                    <a:srgbClr val="000000"/>
                  </a:solidFill>
                  <a:latin typeface="GillSans-BookM"/>
                </a:rPr>
                <a:t>Panacinar</a:t>
              </a:r>
              <a:r>
                <a:rPr lang="en-GB" sz="1600" b="0" i="0" u="none" strike="noStrike" baseline="0" dirty="0" smtClean="0">
                  <a:solidFill>
                    <a:srgbClr val="000000"/>
                  </a:solidFill>
                  <a:latin typeface="GillSans-BookM"/>
                </a:rPr>
                <a:t> emphysema with initial distention of all the peripheral structures</a:t>
              </a:r>
              <a:r>
                <a:rPr lang="en-GB" sz="1600" b="0" i="0" u="none" strike="noStrike" dirty="0" smtClean="0">
                  <a:solidFill>
                    <a:srgbClr val="000000"/>
                  </a:solidFill>
                  <a:latin typeface="GillSans-BookM"/>
                </a:rPr>
                <a:t> </a:t>
              </a:r>
              <a:r>
                <a:rPr lang="en-GB" sz="1600" b="0" i="0" u="none" strike="noStrike" baseline="0" dirty="0" smtClean="0">
                  <a:solidFill>
                    <a:srgbClr val="000000"/>
                  </a:solidFill>
                  <a:latin typeface="GillSans-BookM"/>
                </a:rPr>
                <a:t>(i.e., the alveolus and alveolar duct); the disease later extends to</a:t>
              </a:r>
              <a:r>
                <a:rPr lang="en-GB" sz="1600" b="0" i="0" u="none" strike="noStrike" dirty="0" smtClean="0">
                  <a:solidFill>
                    <a:srgbClr val="000000"/>
                  </a:solidFill>
                  <a:latin typeface="GillSans-BookM"/>
                </a:rPr>
                <a:t> </a:t>
              </a:r>
              <a:r>
                <a:rPr lang="en-GB" sz="1600" b="0" i="0" u="none" strike="noStrike" baseline="0" dirty="0" smtClean="0">
                  <a:solidFill>
                    <a:srgbClr val="000000"/>
                  </a:solidFill>
                  <a:latin typeface="GillSans-BookM"/>
                </a:rPr>
                <a:t>affect the respiratory bronchioles.</a:t>
              </a:r>
              <a:endParaRPr lang="en-GB" sz="1600" dirty="0"/>
            </a:p>
          </p:txBody>
        </p:sp>
      </p:grpSp>
    </p:spTree>
    <p:extLst>
      <p:ext uri="{BB962C8B-B14F-4D97-AF65-F5344CB8AC3E}">
        <p14:creationId xmlns:p14="http://schemas.microsoft.com/office/powerpoint/2010/main" val="3034838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1340" y="0"/>
            <a:ext cx="8911687" cy="1280890"/>
          </a:xfrm>
        </p:spPr>
        <p:txBody>
          <a:bodyPr>
            <a:normAutofit/>
          </a:bodyPr>
          <a:lstStyle/>
          <a:p>
            <a:r>
              <a:rPr lang="en-GB" sz="4000" dirty="0">
                <a:solidFill>
                  <a:srgbClr val="C00000"/>
                </a:solidFill>
                <a:latin typeface="Arial" panose="020B0604020202020204" pitchFamily="34" charset="0"/>
                <a:cs typeface="Arial" panose="020B0604020202020204" pitchFamily="34" charset="0"/>
              </a:rPr>
              <a:t>Pathogenesis </a:t>
            </a:r>
            <a:r>
              <a:rPr lang="en-GB" sz="4000" dirty="0" smtClean="0">
                <a:solidFill>
                  <a:srgbClr val="C00000"/>
                </a:solidFill>
                <a:latin typeface="Arial" panose="020B0604020202020204" pitchFamily="34" charset="0"/>
                <a:cs typeface="Arial" panose="020B0604020202020204" pitchFamily="34" charset="0"/>
              </a:rPr>
              <a:t>of </a:t>
            </a:r>
            <a:r>
              <a:rPr lang="en-GB" sz="4000" dirty="0">
                <a:solidFill>
                  <a:srgbClr val="C00000"/>
                </a:solidFill>
                <a:latin typeface="Arial" panose="020B0604020202020204" pitchFamily="34" charset="0"/>
                <a:cs typeface="Arial" panose="020B0604020202020204" pitchFamily="34" charset="0"/>
              </a:rPr>
              <a:t>Emphysema</a:t>
            </a:r>
            <a:endParaRPr lang="en-GB" sz="40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145452" y="637406"/>
            <a:ext cx="10916992" cy="6220594"/>
          </a:xfrm>
        </p:spPr>
        <p:txBody>
          <a:bodyPr>
            <a:noAutofit/>
          </a:bodyPr>
          <a:lstStyle/>
          <a:p>
            <a:pPr algn="just"/>
            <a:r>
              <a:rPr lang="en-GB" sz="2000" dirty="0">
                <a:latin typeface="Arial" panose="020B0604020202020204" pitchFamily="34" charset="0"/>
                <a:cs typeface="Arial" panose="020B0604020202020204" pitchFamily="34" charset="0"/>
              </a:rPr>
              <a:t>Exposure to toxic substances such as tobacco smoke and inhaled pollutants induces ongoing inflammation with accumulation of neutrophils, macrophages and lymphocytes in the lung. Elastases, cytokines (including IL-8) and oxidants are released causing epithelial injury and proteolysis of the extracellular matrix (ECM). Elastin degradation products further increase the inflammation. Unless checked by </a:t>
            </a:r>
            <a:r>
              <a:rPr lang="en-GB" sz="2000" dirty="0" err="1">
                <a:latin typeface="Arial" panose="020B0604020202020204" pitchFamily="34" charset="0"/>
                <a:cs typeface="Arial" panose="020B0604020202020204" pitchFamily="34" charset="0"/>
              </a:rPr>
              <a:t>antielastases</a:t>
            </a:r>
            <a:r>
              <a:rPr lang="en-GB" sz="2000" dirty="0">
                <a:latin typeface="Arial" panose="020B0604020202020204" pitchFamily="34" charset="0"/>
                <a:cs typeface="Arial" panose="020B0604020202020204" pitchFamily="34" charset="0"/>
              </a:rPr>
              <a:t> (e.g., </a:t>
            </a:r>
            <a:r>
              <a:rPr lang="en-US" sz="2000" dirty="0">
                <a:latin typeface="Arial" panose="020B0604020202020204" pitchFamily="34" charset="0"/>
                <a:cs typeface="Arial" panose="020B0604020202020204" pitchFamily="34" charset="0"/>
              </a:rPr>
              <a:t>α</a:t>
            </a:r>
            <a:r>
              <a:rPr lang="en-GB" sz="2000" dirty="0">
                <a:latin typeface="Arial" panose="020B0604020202020204" pitchFamily="34" charset="0"/>
                <a:cs typeface="Arial" panose="020B0604020202020204" pitchFamily="34" charset="0"/>
              </a:rPr>
              <a:t>1-antitrypsin) and antioxidants, the cycle of inflammation and ECM proteolysis continues. </a:t>
            </a:r>
            <a:endParaRPr lang="en-GB" sz="2000" dirty="0" smtClean="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There is marked individual variation in susceptibility to the development of emphysema. Multiple genetic factors control the response to injury after smoking. For example, the TGFB</a:t>
            </a:r>
            <a:r>
              <a:rPr lang="en-GB" sz="2000" i="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gene exhibits polymorphisms that influence susceptibility to the development of emphysema by regulating the response of mesenchymal cells to injury. For example, with certain polymorphisms, mesenchymal cell response to TGF-</a:t>
            </a:r>
            <a:r>
              <a:rPr lang="en-US" sz="2000" dirty="0">
                <a:latin typeface="Arial" panose="020B0604020202020204" pitchFamily="34" charset="0"/>
                <a:cs typeface="Arial" panose="020B0604020202020204" pitchFamily="34" charset="0"/>
              </a:rPr>
              <a:t>β </a:t>
            </a:r>
            <a:r>
              <a:rPr lang="en-GB" sz="2000" dirty="0" err="1">
                <a:latin typeface="Arial" panose="020B0604020202020204" pitchFamily="34" charset="0"/>
                <a:cs typeface="Arial" panose="020B0604020202020204" pitchFamily="34" charset="0"/>
              </a:rPr>
              <a:t>signaling</a:t>
            </a:r>
            <a:r>
              <a:rPr lang="en-GB" sz="2000" dirty="0">
                <a:latin typeface="Arial" panose="020B0604020202020204" pitchFamily="34" charset="0"/>
                <a:cs typeface="Arial" panose="020B0604020202020204" pitchFamily="34" charset="0"/>
              </a:rPr>
              <a:t> is reduced, which in turn results in inadequate repair of elastin injury caused by inhaled toxins. Matrix metalloproteinases (MMPs), especially MMP-9 and MMP-12, have also been shown to have a pathogenic role in emphysema. MMP-9 gene polymorphisms and higher levels of both MMP-9 and MMP-12 have been found in some emphysema patients.</a:t>
            </a:r>
          </a:p>
          <a:p>
            <a:pPr marL="0" indent="0" algn="just">
              <a:buNone/>
            </a:pPr>
            <a:endParaRPr lang="en-GB"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In </a:t>
            </a:r>
            <a:r>
              <a:rPr lang="en-GB" sz="2000" dirty="0">
                <a:latin typeface="Arial" panose="020B0604020202020204" pitchFamily="34" charset="0"/>
                <a:cs typeface="Arial" panose="020B0604020202020204" pitchFamily="34" charset="0"/>
              </a:rPr>
              <a:t>emphysema there is loss of not </a:t>
            </a:r>
            <a:r>
              <a:rPr lang="en-GB" sz="2000" dirty="0" smtClean="0">
                <a:latin typeface="Arial" panose="020B0604020202020204" pitchFamily="34" charset="0"/>
                <a:cs typeface="Arial" panose="020B0604020202020204" pitchFamily="34" charset="0"/>
              </a:rPr>
              <a:t>only epithelial </a:t>
            </a:r>
            <a:r>
              <a:rPr lang="en-GB" sz="2000" dirty="0">
                <a:latin typeface="Arial" panose="020B0604020202020204" pitchFamily="34" charset="0"/>
                <a:cs typeface="Arial" panose="020B0604020202020204" pitchFamily="34" charset="0"/>
              </a:rPr>
              <a:t>and endothelial cells but also mesenchymal </a:t>
            </a:r>
            <a:r>
              <a:rPr lang="en-GB" sz="2000" dirty="0" smtClean="0">
                <a:latin typeface="Arial" panose="020B0604020202020204" pitchFamily="34" charset="0"/>
                <a:cs typeface="Arial" panose="020B0604020202020204" pitchFamily="34" charset="0"/>
              </a:rPr>
              <a:t>cells, leading </a:t>
            </a:r>
            <a:r>
              <a:rPr lang="en-GB" sz="2000" dirty="0">
                <a:latin typeface="Arial" panose="020B0604020202020204" pitchFamily="34" charset="0"/>
                <a:cs typeface="Arial" panose="020B0604020202020204" pitchFamily="34" charset="0"/>
              </a:rPr>
              <a:t>to lack of extracellular matrix, the scaffolding </a:t>
            </a:r>
            <a:r>
              <a:rPr lang="en-GB" sz="2000" dirty="0" smtClean="0">
                <a:latin typeface="Arial" panose="020B0604020202020204" pitchFamily="34" charset="0"/>
                <a:cs typeface="Arial" panose="020B0604020202020204" pitchFamily="34" charset="0"/>
              </a:rPr>
              <a:t>upon which </a:t>
            </a:r>
            <a:r>
              <a:rPr lang="en-GB" sz="2000" dirty="0">
                <a:latin typeface="Arial" panose="020B0604020202020204" pitchFamily="34" charset="0"/>
                <a:cs typeface="Arial" panose="020B0604020202020204" pitchFamily="34" charset="0"/>
              </a:rPr>
              <a:t>epithelial cells would have </a:t>
            </a:r>
            <a:r>
              <a:rPr lang="en-GB" sz="2000" dirty="0" smtClean="0">
                <a:latin typeface="Arial" panose="020B0604020202020204" pitchFamily="34" charset="0"/>
                <a:cs typeface="Arial" panose="020B0604020202020204" pitchFamily="34" charset="0"/>
              </a:rPr>
              <a:t>grown.</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881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2733" y="1159099"/>
            <a:ext cx="6040191" cy="5801932"/>
          </a:xfrm>
        </p:spPr>
        <p:txBody>
          <a:bodyPr>
            <a:normAutofit/>
          </a:bodyPr>
          <a:lstStyle/>
          <a:p>
            <a:pPr algn="just"/>
            <a:r>
              <a:rPr lang="en-GB" sz="2000" dirty="0" smtClean="0">
                <a:latin typeface="Arial" panose="020B0604020202020204" pitchFamily="34" charset="0"/>
                <a:cs typeface="Arial" panose="020B0604020202020204" pitchFamily="34" charset="0"/>
              </a:rPr>
              <a:t>The diagnosis and classification of emphysema depend largely on the macroscopic appearance of the lung.</a:t>
            </a:r>
          </a:p>
          <a:p>
            <a:pPr algn="just"/>
            <a:r>
              <a:rPr lang="en-GB" sz="2000" dirty="0">
                <a:latin typeface="Arial" panose="020B0604020202020204" pitchFamily="34" charset="0"/>
                <a:cs typeface="Arial" panose="020B0604020202020204" pitchFamily="34" charset="0"/>
              </a:rPr>
              <a:t>Histologic examination reveals </a:t>
            </a:r>
            <a:r>
              <a:rPr lang="en-GB" sz="2000" b="1" dirty="0">
                <a:latin typeface="Arial" panose="020B0604020202020204" pitchFamily="34" charset="0"/>
                <a:cs typeface="Arial" panose="020B0604020202020204" pitchFamily="34" charset="0"/>
              </a:rPr>
              <a:t>destruction of alveolar walls without fibrosis, leading to </a:t>
            </a:r>
            <a:r>
              <a:rPr lang="en-GB" sz="2000" b="1" dirty="0" smtClean="0">
                <a:latin typeface="Arial" panose="020B0604020202020204" pitchFamily="34" charset="0"/>
                <a:cs typeface="Arial" panose="020B0604020202020204" pitchFamily="34" charset="0"/>
              </a:rPr>
              <a:t>enlarged</a:t>
            </a:r>
            <a:r>
              <a:rPr lang="en-GB" sz="2000"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air spaces.</a:t>
            </a:r>
          </a:p>
          <a:p>
            <a:pPr algn="just"/>
            <a:r>
              <a:rPr lang="en-GB" sz="2000" dirty="0">
                <a:latin typeface="Arial" panose="020B0604020202020204" pitchFamily="34" charset="0"/>
                <a:cs typeface="Arial" panose="020B0604020202020204" pitchFamily="34" charset="0"/>
              </a:rPr>
              <a:t>In addition to alveolar loss, the number of alveolar capillaries is diminished. Terminal and respiratory bronchioles may be deformed because of the loss of septa that help tether these structures in the parenchyma. With the </a:t>
            </a:r>
            <a:r>
              <a:rPr lang="en-GB" sz="2000" b="1" dirty="0">
                <a:latin typeface="Arial" panose="020B0604020202020204" pitchFamily="34" charset="0"/>
                <a:cs typeface="Arial" panose="020B0604020202020204" pitchFamily="34" charset="0"/>
              </a:rPr>
              <a:t>loss of elastic tissue </a:t>
            </a:r>
            <a:r>
              <a:rPr lang="en-GB" sz="2000" dirty="0">
                <a:latin typeface="Arial" panose="020B0604020202020204" pitchFamily="34" charset="0"/>
                <a:cs typeface="Arial" panose="020B0604020202020204" pitchFamily="34" charset="0"/>
              </a:rPr>
              <a:t>in the surrounding alveolar septa, radial traction on the small airways is reduced.</a:t>
            </a:r>
          </a:p>
          <a:p>
            <a:pPr algn="just"/>
            <a:r>
              <a:rPr lang="en-GB" sz="2000" dirty="0">
                <a:latin typeface="Arial" panose="020B0604020202020204" pitchFamily="34" charset="0"/>
                <a:cs typeface="Arial" panose="020B0604020202020204" pitchFamily="34" charset="0"/>
              </a:rPr>
              <a:t>Bronchiolar inflammation and submucosal fibrosis are </a:t>
            </a:r>
            <a:r>
              <a:rPr lang="en-GB" sz="2000" dirty="0" smtClean="0">
                <a:latin typeface="Arial" panose="020B0604020202020204" pitchFamily="34" charset="0"/>
                <a:cs typeface="Arial" panose="020B0604020202020204" pitchFamily="34" charset="0"/>
              </a:rPr>
              <a:t>consistently present </a:t>
            </a:r>
            <a:r>
              <a:rPr lang="en-GB" sz="2000" dirty="0">
                <a:latin typeface="Arial" panose="020B0604020202020204" pitchFamily="34" charset="0"/>
                <a:cs typeface="Arial" panose="020B0604020202020204" pitchFamily="34" charset="0"/>
              </a:rPr>
              <a:t>in advanced disease.</a:t>
            </a:r>
          </a:p>
          <a:p>
            <a:pPr algn="just"/>
            <a:endParaRPr lang="en-GB" sz="2000" dirty="0">
              <a:latin typeface="Arial" panose="020B0604020202020204" pitchFamily="34" charset="0"/>
              <a:cs typeface="Arial" panose="020B0604020202020204" pitchFamily="34" charset="0"/>
            </a:endParaRPr>
          </a:p>
          <a:p>
            <a:pPr algn="just"/>
            <a:endParaRPr lang="en-GB" sz="2000" dirty="0" smtClean="0">
              <a:latin typeface="Arial" panose="020B0604020202020204" pitchFamily="34" charset="0"/>
              <a:cs typeface="Arial" panose="020B0604020202020204" pitchFamily="34" charset="0"/>
            </a:endParaRPr>
          </a:p>
          <a:p>
            <a:pPr algn="just"/>
            <a:endParaRPr lang="en-GB" sz="2000" dirty="0">
              <a:latin typeface="Arial" panose="020B0604020202020204" pitchFamily="34" charset="0"/>
              <a:cs typeface="Arial" panose="020B0604020202020204" pitchFamily="34" charset="0"/>
            </a:endParaRPr>
          </a:p>
        </p:txBody>
      </p:sp>
      <p:sp>
        <p:nvSpPr>
          <p:cNvPr id="4" name="Titre 1"/>
          <p:cNvSpPr>
            <a:spLocks noGrp="1"/>
          </p:cNvSpPr>
          <p:nvPr>
            <p:ph type="title"/>
          </p:nvPr>
        </p:nvSpPr>
        <p:spPr>
          <a:xfrm>
            <a:off x="1515712" y="136481"/>
            <a:ext cx="8911687" cy="1280890"/>
          </a:xfrm>
        </p:spPr>
        <p:txBody>
          <a:bodyPr>
            <a:noAutofit/>
          </a:bodyPr>
          <a:lstStyle/>
          <a:p>
            <a:r>
              <a:rPr lang="en-GB" sz="4000" dirty="0">
                <a:solidFill>
                  <a:srgbClr val="C00000"/>
                </a:solidFill>
                <a:latin typeface="Arial" panose="020B0604020202020204" pitchFamily="34" charset="0"/>
                <a:cs typeface="Arial" panose="020B0604020202020204" pitchFamily="34" charset="0"/>
              </a:rPr>
              <a:t>F</a:t>
            </a:r>
            <a:r>
              <a:rPr lang="en-GB" sz="4000" dirty="0" smtClean="0">
                <a:solidFill>
                  <a:srgbClr val="C00000"/>
                </a:solidFill>
                <a:latin typeface="Arial" panose="020B0604020202020204" pitchFamily="34" charset="0"/>
                <a:cs typeface="Arial" panose="020B0604020202020204" pitchFamily="34" charset="0"/>
              </a:rPr>
              <a:t>eatures of </a:t>
            </a:r>
            <a:r>
              <a:rPr lang="en-GB" sz="4000" dirty="0">
                <a:solidFill>
                  <a:srgbClr val="C00000"/>
                </a:solidFill>
                <a:latin typeface="Arial" panose="020B0604020202020204" pitchFamily="34" charset="0"/>
                <a:cs typeface="Arial" panose="020B0604020202020204" pitchFamily="34" charset="0"/>
              </a:rPr>
              <a:t>Emphysema</a:t>
            </a:r>
          </a:p>
        </p:txBody>
      </p:sp>
      <p:grpSp>
        <p:nvGrpSpPr>
          <p:cNvPr id="2" name="Group 1"/>
          <p:cNvGrpSpPr/>
          <p:nvPr/>
        </p:nvGrpSpPr>
        <p:grpSpPr>
          <a:xfrm>
            <a:off x="6838681" y="862885"/>
            <a:ext cx="5353319" cy="5836361"/>
            <a:chOff x="6838681" y="862885"/>
            <a:chExt cx="5353319" cy="5836361"/>
          </a:xfrm>
        </p:grpSpPr>
        <p:pic>
          <p:nvPicPr>
            <p:cNvPr id="5" name="Image 4"/>
            <p:cNvPicPr>
              <a:picLocks noChangeAspect="1"/>
            </p:cNvPicPr>
            <p:nvPr/>
          </p:nvPicPr>
          <p:blipFill>
            <a:blip r:embed="rId2"/>
            <a:stretch>
              <a:fillRect/>
            </a:stretch>
          </p:blipFill>
          <p:spPr>
            <a:xfrm>
              <a:off x="6838681" y="3193961"/>
              <a:ext cx="5353319" cy="2665926"/>
            </a:xfrm>
            <a:prstGeom prst="rect">
              <a:avLst/>
            </a:prstGeom>
          </p:spPr>
        </p:pic>
        <p:sp>
          <p:nvSpPr>
            <p:cNvPr id="6" name="Rectangle 5"/>
            <p:cNvSpPr/>
            <p:nvPr/>
          </p:nvSpPr>
          <p:spPr>
            <a:xfrm>
              <a:off x="6838681" y="5868249"/>
              <a:ext cx="5353318" cy="830997"/>
            </a:xfrm>
            <a:prstGeom prst="rect">
              <a:avLst/>
            </a:prstGeom>
            <a:solidFill>
              <a:schemeClr val="bg1"/>
            </a:solidFill>
          </p:spPr>
          <p:txBody>
            <a:bodyPr wrap="square">
              <a:spAutoFit/>
            </a:bodyPr>
            <a:lstStyle/>
            <a:p>
              <a:pPr algn="just"/>
              <a:r>
                <a:rPr lang="en-GB" sz="1600" b="0" i="0" u="none" strike="noStrike" baseline="0" dirty="0" smtClean="0">
                  <a:latin typeface="GillSans-BookM"/>
                </a:rPr>
                <a:t>Pulmonary emphysema. There is marked enlargement of</a:t>
              </a:r>
              <a:r>
                <a:rPr lang="en-GB" sz="1600" b="0" i="0" u="none" strike="noStrike" dirty="0" smtClean="0">
                  <a:latin typeface="GillSans-BookM"/>
                </a:rPr>
                <a:t> </a:t>
              </a:r>
              <a:r>
                <a:rPr lang="en-GB" sz="1600" b="0" i="0" u="none" strike="noStrike" baseline="0" dirty="0" smtClean="0">
                  <a:latin typeface="GillSans-BookM"/>
                </a:rPr>
                <a:t>air spaces, with destruction of alveolar septa but without fibrosis. Note:</a:t>
              </a:r>
              <a:r>
                <a:rPr lang="en-GB" sz="1600" b="0" i="0" u="none" strike="noStrike" dirty="0" smtClean="0">
                  <a:latin typeface="GillSans-BookM"/>
                </a:rPr>
                <a:t> </a:t>
              </a:r>
              <a:r>
                <a:rPr lang="en-GB" sz="1600" b="0" i="0" u="none" strike="noStrike" baseline="0" dirty="0" smtClean="0">
                  <a:latin typeface="GillSans-BookM"/>
                </a:rPr>
                <a:t>presence of black </a:t>
              </a:r>
              <a:r>
                <a:rPr lang="en-GB" sz="1600" b="0" i="0" u="none" strike="noStrike" baseline="0" dirty="0" err="1" smtClean="0">
                  <a:latin typeface="GillSans-BookM"/>
                </a:rPr>
                <a:t>anthracotic</a:t>
              </a:r>
              <a:r>
                <a:rPr lang="en-GB" sz="1600" b="0" i="0" u="none" strike="noStrike" baseline="0" dirty="0" smtClean="0">
                  <a:latin typeface="GillSans-BookM"/>
                </a:rPr>
                <a:t> pigment.</a:t>
              </a:r>
              <a:endParaRPr lang="en-GB" sz="1600" dirty="0"/>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681" y="862885"/>
              <a:ext cx="5353318" cy="23310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59438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1225</Words>
  <Application>Microsoft Office PowerPoint</Application>
  <PresentationFormat>Grand écran</PresentationFormat>
  <Paragraphs>45</Paragraphs>
  <Slides>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Calibri</vt:lpstr>
      <vt:lpstr>Calibri Light</vt:lpstr>
      <vt:lpstr>GillSans-Bold</vt:lpstr>
      <vt:lpstr>GillSans-BookItalicM</vt:lpstr>
      <vt:lpstr>GillSans-BookM</vt:lpstr>
      <vt:lpstr>Thème Office</vt:lpstr>
      <vt:lpstr>Disorders of Respiratory System</vt:lpstr>
      <vt:lpstr>Respiratory distress syndrome (RDS)</vt:lpstr>
      <vt:lpstr>Pathogenesis of RDS</vt:lpstr>
      <vt:lpstr>Histological features of RDS</vt:lpstr>
      <vt:lpstr>Bronchial asthma</vt:lpstr>
      <vt:lpstr>Pathogenesis of Asthma</vt:lpstr>
      <vt:lpstr>Emphysema </vt:lpstr>
      <vt:lpstr>Pathogenesis of Emphysema</vt:lpstr>
      <vt:lpstr>Features of Emphysema</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Disorders of Respiratory System</dc:title>
  <dc:creator>847223</dc:creator>
  <cp:lastModifiedBy>847223</cp:lastModifiedBy>
  <cp:revision>1</cp:revision>
  <dcterms:created xsi:type="dcterms:W3CDTF">2018-12-22T12:00:35Z</dcterms:created>
  <dcterms:modified xsi:type="dcterms:W3CDTF">2018-12-22T12:00:52Z</dcterms:modified>
</cp:coreProperties>
</file>